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6"/>
  </p:notesMasterIdLst>
  <p:sldIdLst>
    <p:sldId id="256" r:id="rId5"/>
    <p:sldId id="257" r:id="rId6"/>
    <p:sldId id="268" r:id="rId7"/>
    <p:sldId id="269" r:id="rId8"/>
    <p:sldId id="258" r:id="rId9"/>
    <p:sldId id="270" r:id="rId10"/>
    <p:sldId id="314" r:id="rId11"/>
    <p:sldId id="308" r:id="rId12"/>
    <p:sldId id="309" r:id="rId13"/>
    <p:sldId id="310" r:id="rId14"/>
    <p:sldId id="259" r:id="rId15"/>
    <p:sldId id="271" r:id="rId16"/>
    <p:sldId id="272" r:id="rId17"/>
    <p:sldId id="260" r:id="rId18"/>
    <p:sldId id="273" r:id="rId19"/>
    <p:sldId id="274" r:id="rId20"/>
    <p:sldId id="261" r:id="rId21"/>
    <p:sldId id="275" r:id="rId22"/>
    <p:sldId id="285" r:id="rId23"/>
    <p:sldId id="267" r:id="rId24"/>
    <p:sldId id="266" r:id="rId25"/>
    <p:sldId id="265" r:id="rId26"/>
    <p:sldId id="294" r:id="rId27"/>
    <p:sldId id="263" r:id="rId28"/>
    <p:sldId id="276" r:id="rId29"/>
    <p:sldId id="277" r:id="rId30"/>
    <p:sldId id="278" r:id="rId31"/>
    <p:sldId id="302" r:id="rId32"/>
    <p:sldId id="303" r:id="rId33"/>
    <p:sldId id="313" r:id="rId34"/>
    <p:sldId id="311" r:id="rId35"/>
    <p:sldId id="312" r:id="rId36"/>
    <p:sldId id="282" r:id="rId37"/>
    <p:sldId id="304" r:id="rId38"/>
    <p:sldId id="305" r:id="rId39"/>
    <p:sldId id="306" r:id="rId40"/>
    <p:sldId id="283" r:id="rId41"/>
    <p:sldId id="284" r:id="rId42"/>
    <p:sldId id="286" r:id="rId43"/>
    <p:sldId id="288" r:id="rId44"/>
    <p:sldId id="289"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EF757E-8E7A-4B88-A31B-2D34BD35D305}" v="47" dt="2024-02-16T09:07:41.169"/>
    <p1510:client id="{86DA3681-A3B5-1FCE-995C-12EFFEE0713C}" v="10" dt="2024-02-16T09:07:58.2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72BB21-A9A6-4C4D-8B37-B2FE7EE80BC9}" type="datetimeFigureOut">
              <a:rPr lang="en-US" smtClean="0"/>
              <a:t>4/13/2024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0967DE-3B65-4C49-B0A1-DD9143632BF4}" type="slidenum">
              <a:rPr lang="en-US" smtClean="0"/>
              <a:t>‹#›</a:t>
            </a:fld>
            <a:endParaRPr lang="en-US"/>
          </a:p>
        </p:txBody>
      </p:sp>
    </p:spTree>
    <p:extLst>
      <p:ext uri="{BB962C8B-B14F-4D97-AF65-F5344CB8AC3E}">
        <p14:creationId xmlns:p14="http://schemas.microsoft.com/office/powerpoint/2010/main" val="12306912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Hello, welcome to the Fall Design Presentation for CS 5001 Senior Design at the University of Cincinnati. Today I, as part of team ZJY, will be presenting the </a:t>
            </a:r>
            <a:r>
              <a:rPr lang="en-US" err="1"/>
              <a:t>Koffect</a:t>
            </a:r>
            <a:r>
              <a:rPr lang="en-US"/>
              <a:t> programming language project.</a:t>
            </a:r>
          </a:p>
        </p:txBody>
      </p:sp>
      <p:sp>
        <p:nvSpPr>
          <p:cNvPr id="4" name="Slide Number Placeholder 3"/>
          <p:cNvSpPr>
            <a:spLocks noGrp="1"/>
          </p:cNvSpPr>
          <p:nvPr>
            <p:ph type="sldNum" sz="quarter" idx="5"/>
          </p:nvPr>
        </p:nvSpPr>
        <p:spPr/>
        <p:txBody>
          <a:bodyPr/>
          <a:lstStyle/>
          <a:p>
            <a:fld id="{330967DE-3B65-4C49-B0A1-DD9143632BF4}" type="slidenum">
              <a:rPr lang="en-US" smtClean="0"/>
              <a:t>1</a:t>
            </a:fld>
            <a:endParaRPr lang="en-US"/>
          </a:p>
        </p:txBody>
      </p:sp>
    </p:spTree>
    <p:extLst>
      <p:ext uri="{BB962C8B-B14F-4D97-AF65-F5344CB8AC3E}">
        <p14:creationId xmlns:p14="http://schemas.microsoft.com/office/powerpoint/2010/main" val="20612222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B98C51-CA17-33A9-609B-019A689316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D4DD89-96D4-2144-4C27-F764A73D86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0B44A9-80ED-7B94-C0CF-3770619EEE22}"/>
              </a:ext>
            </a:extLst>
          </p:cNvPr>
          <p:cNvSpPr>
            <a:spLocks noGrp="1"/>
          </p:cNvSpPr>
          <p:nvPr>
            <p:ph type="body" idx="1"/>
          </p:nvPr>
        </p:nvSpPr>
        <p:spPr/>
        <p:txBody>
          <a:bodyPr/>
          <a:lstStyle/>
          <a:p>
            <a:r>
              <a:rPr lang="en-US" err="1"/>
              <a:t>Koffect</a:t>
            </a:r>
            <a:r>
              <a:rPr lang="en-US"/>
              <a:t> is a research language that explores the realm of context-oriented programming focusing on its applications to general purpose programming. It seeks to address the inherent challenges posed by implicit contextual information commonly found in programming. This can range from code correctness in context dependent domains such as mathematical proofs or asynchronous code, to resource and memory management, to the creation and maintenance of domain specific languages. [PAUSE] The </a:t>
            </a:r>
            <a:r>
              <a:rPr lang="en-US" err="1"/>
              <a:t>Koffect</a:t>
            </a:r>
            <a:r>
              <a:rPr lang="en-US"/>
              <a:t> language takes inspiration from many languages, the foremost being Kotlin’s context/multiple receivers. However, other inspirations are implicit parameters from Haskell and Scala as well as algebraic effect/coeffects from languages such as </a:t>
            </a:r>
            <a:r>
              <a:rPr lang="en-US" err="1"/>
              <a:t>Ocaml</a:t>
            </a:r>
            <a:r>
              <a:rPr lang="en-US"/>
              <a:t>, Koka, </a:t>
            </a:r>
            <a:r>
              <a:rPr lang="en-US" err="1"/>
              <a:t>Effekt</a:t>
            </a:r>
            <a:r>
              <a:rPr lang="en-US"/>
              <a:t>, and Eff. </a:t>
            </a:r>
            <a:r>
              <a:rPr lang="en-US" err="1"/>
              <a:t>Koffect</a:t>
            </a:r>
            <a:r>
              <a:rPr lang="en-US"/>
              <a:t> aims to build on the strengths of these languages while tackling the challenges and tradeoffs associated with context oriented programming. </a:t>
            </a:r>
          </a:p>
        </p:txBody>
      </p:sp>
      <p:sp>
        <p:nvSpPr>
          <p:cNvPr id="4" name="Slide Number Placeholder 3">
            <a:extLst>
              <a:ext uri="{FF2B5EF4-FFF2-40B4-BE49-F238E27FC236}">
                <a16:creationId xmlns:a16="http://schemas.microsoft.com/office/drawing/2014/main" id="{BD6FE4ED-5FEC-386D-4185-FFF566B4AF6F}"/>
              </a:ext>
            </a:extLst>
          </p:cNvPr>
          <p:cNvSpPr>
            <a:spLocks noGrp="1"/>
          </p:cNvSpPr>
          <p:nvPr>
            <p:ph type="sldNum" sz="quarter" idx="5"/>
          </p:nvPr>
        </p:nvSpPr>
        <p:spPr/>
        <p:txBody>
          <a:bodyPr/>
          <a:lstStyle/>
          <a:p>
            <a:fld id="{330967DE-3B65-4C49-B0A1-DD9143632BF4}" type="slidenum">
              <a:rPr lang="en-US" smtClean="0"/>
              <a:t>10</a:t>
            </a:fld>
            <a:endParaRPr lang="en-US"/>
          </a:p>
        </p:txBody>
      </p:sp>
    </p:spTree>
    <p:extLst>
      <p:ext uri="{BB962C8B-B14F-4D97-AF65-F5344CB8AC3E}">
        <p14:creationId xmlns:p14="http://schemas.microsoft.com/office/powerpoint/2010/main" val="2192084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30967DE-3B65-4C49-B0A1-DD9143632BF4}" type="slidenum">
              <a:rPr lang="en-US" smtClean="0"/>
              <a:t>11</a:t>
            </a:fld>
            <a:endParaRPr lang="en-US"/>
          </a:p>
        </p:txBody>
      </p:sp>
    </p:spTree>
    <p:extLst>
      <p:ext uri="{BB962C8B-B14F-4D97-AF65-F5344CB8AC3E}">
        <p14:creationId xmlns:p14="http://schemas.microsoft.com/office/powerpoint/2010/main" val="13943006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30967DE-3B65-4C49-B0A1-DD9143632BF4}" type="slidenum">
              <a:rPr lang="en-US" smtClean="0"/>
              <a:t>12</a:t>
            </a:fld>
            <a:endParaRPr lang="en-US"/>
          </a:p>
        </p:txBody>
      </p:sp>
    </p:spTree>
    <p:extLst>
      <p:ext uri="{BB962C8B-B14F-4D97-AF65-F5344CB8AC3E}">
        <p14:creationId xmlns:p14="http://schemas.microsoft.com/office/powerpoint/2010/main" val="42060600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30967DE-3B65-4C49-B0A1-DD9143632BF4}" type="slidenum">
              <a:rPr lang="en-US" smtClean="0"/>
              <a:t>13</a:t>
            </a:fld>
            <a:endParaRPr lang="en-US"/>
          </a:p>
        </p:txBody>
      </p:sp>
    </p:spTree>
    <p:extLst>
      <p:ext uri="{BB962C8B-B14F-4D97-AF65-F5344CB8AC3E}">
        <p14:creationId xmlns:p14="http://schemas.microsoft.com/office/powerpoint/2010/main" val="36970605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30967DE-3B65-4C49-B0A1-DD9143632BF4}" type="slidenum">
              <a:rPr lang="en-US" smtClean="0"/>
              <a:t>14</a:t>
            </a:fld>
            <a:endParaRPr lang="en-US"/>
          </a:p>
        </p:txBody>
      </p:sp>
    </p:spTree>
    <p:extLst>
      <p:ext uri="{BB962C8B-B14F-4D97-AF65-F5344CB8AC3E}">
        <p14:creationId xmlns:p14="http://schemas.microsoft.com/office/powerpoint/2010/main" val="36688331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30967DE-3B65-4C49-B0A1-DD9143632BF4}" type="slidenum">
              <a:rPr lang="en-US" smtClean="0"/>
              <a:t>15</a:t>
            </a:fld>
            <a:endParaRPr lang="en-US"/>
          </a:p>
        </p:txBody>
      </p:sp>
    </p:spTree>
    <p:extLst>
      <p:ext uri="{BB962C8B-B14F-4D97-AF65-F5344CB8AC3E}">
        <p14:creationId xmlns:p14="http://schemas.microsoft.com/office/powerpoint/2010/main" val="42896224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30967DE-3B65-4C49-B0A1-DD9143632BF4}" type="slidenum">
              <a:rPr lang="en-US" smtClean="0"/>
              <a:t>16</a:t>
            </a:fld>
            <a:endParaRPr lang="en-US"/>
          </a:p>
        </p:txBody>
      </p:sp>
    </p:spTree>
    <p:extLst>
      <p:ext uri="{BB962C8B-B14F-4D97-AF65-F5344CB8AC3E}">
        <p14:creationId xmlns:p14="http://schemas.microsoft.com/office/powerpoint/2010/main" val="27410599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30967DE-3B65-4C49-B0A1-DD9143632BF4}" type="slidenum">
              <a:rPr lang="en-US" smtClean="0"/>
              <a:t>17</a:t>
            </a:fld>
            <a:endParaRPr lang="en-US"/>
          </a:p>
        </p:txBody>
      </p:sp>
    </p:spTree>
    <p:extLst>
      <p:ext uri="{BB962C8B-B14F-4D97-AF65-F5344CB8AC3E}">
        <p14:creationId xmlns:p14="http://schemas.microsoft.com/office/powerpoint/2010/main" val="15964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30967DE-3B65-4C49-B0A1-DD9143632BF4}" type="slidenum">
              <a:rPr lang="en-US" smtClean="0"/>
              <a:t>18</a:t>
            </a:fld>
            <a:endParaRPr lang="en-US"/>
          </a:p>
        </p:txBody>
      </p:sp>
    </p:spTree>
    <p:extLst>
      <p:ext uri="{BB962C8B-B14F-4D97-AF65-F5344CB8AC3E}">
        <p14:creationId xmlns:p14="http://schemas.microsoft.com/office/powerpoint/2010/main" val="38672106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0 is a overall high level look at the structure of the </a:t>
            </a:r>
            <a:r>
              <a:rPr lang="en-US" err="1"/>
              <a:t>Koffect</a:t>
            </a:r>
            <a:r>
              <a:rPr lang="en-US"/>
              <a:t> project</a:t>
            </a:r>
          </a:p>
        </p:txBody>
      </p:sp>
      <p:sp>
        <p:nvSpPr>
          <p:cNvPr id="4" name="Slide Number Placeholder 3"/>
          <p:cNvSpPr>
            <a:spLocks noGrp="1"/>
          </p:cNvSpPr>
          <p:nvPr>
            <p:ph type="sldNum" sz="quarter" idx="5"/>
          </p:nvPr>
        </p:nvSpPr>
        <p:spPr/>
        <p:txBody>
          <a:bodyPr/>
          <a:lstStyle/>
          <a:p>
            <a:fld id="{330967DE-3B65-4C49-B0A1-DD9143632BF4}" type="slidenum">
              <a:rPr lang="en-US" smtClean="0"/>
              <a:t>20</a:t>
            </a:fld>
            <a:endParaRPr lang="en-US"/>
          </a:p>
        </p:txBody>
      </p:sp>
    </p:spTree>
    <p:extLst>
      <p:ext uri="{BB962C8B-B14F-4D97-AF65-F5344CB8AC3E}">
        <p14:creationId xmlns:p14="http://schemas.microsoft.com/office/powerpoint/2010/main" val="3898456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a:t>
            </a:r>
            <a:r>
              <a:rPr lang="en-US" err="1"/>
              <a:t>Koffect</a:t>
            </a:r>
            <a:r>
              <a:rPr lang="en-US"/>
              <a:t> project is a solo project and I, Jaran Chao, am the only member of team ZJY.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project advisor for this project is Professor William Hawkins III.</a:t>
            </a:r>
          </a:p>
        </p:txBody>
      </p:sp>
      <p:sp>
        <p:nvSpPr>
          <p:cNvPr id="4" name="Slide Number Placeholder 3"/>
          <p:cNvSpPr>
            <a:spLocks noGrp="1"/>
          </p:cNvSpPr>
          <p:nvPr>
            <p:ph type="sldNum" sz="quarter" idx="5"/>
          </p:nvPr>
        </p:nvSpPr>
        <p:spPr/>
        <p:txBody>
          <a:bodyPr/>
          <a:lstStyle/>
          <a:p>
            <a:fld id="{330967DE-3B65-4C49-B0A1-DD9143632BF4}" type="slidenum">
              <a:rPr lang="en-US" smtClean="0"/>
              <a:t>2</a:t>
            </a:fld>
            <a:endParaRPr lang="en-US"/>
          </a:p>
        </p:txBody>
      </p:sp>
    </p:spTree>
    <p:extLst>
      <p:ext uri="{BB962C8B-B14F-4D97-AF65-F5344CB8AC3E}">
        <p14:creationId xmlns:p14="http://schemas.microsoft.com/office/powerpoint/2010/main" val="17893515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is a more detailed look, specifying the separate steps inside the </a:t>
            </a:r>
            <a:r>
              <a:rPr lang="en-US" err="1"/>
              <a:t>Koffect</a:t>
            </a:r>
            <a:r>
              <a:rPr lang="en-US"/>
              <a:t> compiler</a:t>
            </a:r>
          </a:p>
        </p:txBody>
      </p:sp>
      <p:sp>
        <p:nvSpPr>
          <p:cNvPr id="4" name="Slide Number Placeholder 3"/>
          <p:cNvSpPr>
            <a:spLocks noGrp="1"/>
          </p:cNvSpPr>
          <p:nvPr>
            <p:ph type="sldNum" sz="quarter" idx="5"/>
          </p:nvPr>
        </p:nvSpPr>
        <p:spPr/>
        <p:txBody>
          <a:bodyPr/>
          <a:lstStyle/>
          <a:p>
            <a:fld id="{330967DE-3B65-4C49-B0A1-DD9143632BF4}" type="slidenum">
              <a:rPr lang="en-US" smtClean="0"/>
              <a:t>21</a:t>
            </a:fld>
            <a:endParaRPr lang="en-US"/>
          </a:p>
        </p:txBody>
      </p:sp>
    </p:spTree>
    <p:extLst>
      <p:ext uri="{BB962C8B-B14F-4D97-AF65-F5344CB8AC3E}">
        <p14:creationId xmlns:p14="http://schemas.microsoft.com/office/powerpoint/2010/main" val="24931572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 is the most detailed look, specifying how each internal step integrates with each other [EXPLAIN STEPS]</a:t>
            </a:r>
          </a:p>
        </p:txBody>
      </p:sp>
      <p:sp>
        <p:nvSpPr>
          <p:cNvPr id="4" name="Slide Number Placeholder 3"/>
          <p:cNvSpPr>
            <a:spLocks noGrp="1"/>
          </p:cNvSpPr>
          <p:nvPr>
            <p:ph type="sldNum" sz="quarter" idx="5"/>
          </p:nvPr>
        </p:nvSpPr>
        <p:spPr/>
        <p:txBody>
          <a:bodyPr/>
          <a:lstStyle/>
          <a:p>
            <a:fld id="{330967DE-3B65-4C49-B0A1-DD9143632BF4}" type="slidenum">
              <a:rPr lang="en-US" smtClean="0"/>
              <a:t>22</a:t>
            </a:fld>
            <a:endParaRPr lang="en-US"/>
          </a:p>
        </p:txBody>
      </p:sp>
    </p:spTree>
    <p:extLst>
      <p:ext uri="{BB962C8B-B14F-4D97-AF65-F5344CB8AC3E}">
        <p14:creationId xmlns:p14="http://schemas.microsoft.com/office/powerpoint/2010/main" val="16724310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6586B-8694-FBBC-1A57-A7FB85EDD5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878E96-3F1C-F020-7385-F522DF5C90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13744F-62F8-0486-5B98-DF198DD9116C}"/>
              </a:ext>
            </a:extLst>
          </p:cNvPr>
          <p:cNvSpPr>
            <a:spLocks noGrp="1"/>
          </p:cNvSpPr>
          <p:nvPr>
            <p:ph type="body" idx="1"/>
          </p:nvPr>
        </p:nvSpPr>
        <p:spPr/>
        <p:txBody>
          <a:bodyPr/>
          <a:lstStyle/>
          <a:p>
            <a:r>
              <a:rPr lang="en-US"/>
              <a:t>2 is the most detailed look, specifying how each internal step integrates with each other [EXPLAIN STEPS]</a:t>
            </a:r>
          </a:p>
        </p:txBody>
      </p:sp>
      <p:sp>
        <p:nvSpPr>
          <p:cNvPr id="4" name="Slide Number Placeholder 3">
            <a:extLst>
              <a:ext uri="{FF2B5EF4-FFF2-40B4-BE49-F238E27FC236}">
                <a16:creationId xmlns:a16="http://schemas.microsoft.com/office/drawing/2014/main" id="{3217ADA0-D224-3BD9-EB19-357F108500B6}"/>
              </a:ext>
            </a:extLst>
          </p:cNvPr>
          <p:cNvSpPr>
            <a:spLocks noGrp="1"/>
          </p:cNvSpPr>
          <p:nvPr>
            <p:ph type="sldNum" sz="quarter" idx="5"/>
          </p:nvPr>
        </p:nvSpPr>
        <p:spPr/>
        <p:txBody>
          <a:bodyPr/>
          <a:lstStyle/>
          <a:p>
            <a:fld id="{330967DE-3B65-4C49-B0A1-DD9143632BF4}" type="slidenum">
              <a:rPr lang="en-US" smtClean="0"/>
              <a:t>23</a:t>
            </a:fld>
            <a:endParaRPr lang="en-US"/>
          </a:p>
        </p:txBody>
      </p:sp>
    </p:spTree>
    <p:extLst>
      <p:ext uri="{BB962C8B-B14F-4D97-AF65-F5344CB8AC3E}">
        <p14:creationId xmlns:p14="http://schemas.microsoft.com/office/powerpoint/2010/main" val="1626024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project has 3 major constraints:</a:t>
            </a:r>
          </a:p>
          <a:p>
            <a:r>
              <a:rPr lang="en-US"/>
              <a:t>Time</a:t>
            </a:r>
          </a:p>
          <a:p>
            <a:r>
              <a:rPr lang="en-US"/>
              <a:t>Economic</a:t>
            </a:r>
          </a:p>
          <a:p>
            <a:r>
              <a:rPr lang="en-US"/>
              <a:t>Professional</a:t>
            </a:r>
          </a:p>
        </p:txBody>
      </p:sp>
      <p:sp>
        <p:nvSpPr>
          <p:cNvPr id="4" name="Slide Number Placeholder 3"/>
          <p:cNvSpPr>
            <a:spLocks noGrp="1"/>
          </p:cNvSpPr>
          <p:nvPr>
            <p:ph type="sldNum" sz="quarter" idx="5"/>
          </p:nvPr>
        </p:nvSpPr>
        <p:spPr/>
        <p:txBody>
          <a:bodyPr/>
          <a:lstStyle/>
          <a:p>
            <a:fld id="{330967DE-3B65-4C49-B0A1-DD9143632BF4}" type="slidenum">
              <a:rPr lang="en-US" smtClean="0"/>
              <a:t>24</a:t>
            </a:fld>
            <a:endParaRPr lang="en-US"/>
          </a:p>
        </p:txBody>
      </p:sp>
    </p:spTree>
    <p:extLst>
      <p:ext uri="{BB962C8B-B14F-4D97-AF65-F5344CB8AC3E}">
        <p14:creationId xmlns:p14="http://schemas.microsoft.com/office/powerpoint/2010/main" val="37529633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project has 3 major constraints:</a:t>
            </a:r>
          </a:p>
          <a:p>
            <a:r>
              <a:rPr lang="en-US"/>
              <a:t>Time</a:t>
            </a:r>
          </a:p>
          <a:p>
            <a:r>
              <a:rPr lang="en-US"/>
              <a:t>Economic</a:t>
            </a:r>
          </a:p>
          <a:p>
            <a:r>
              <a:rPr lang="en-US"/>
              <a:t>Professional</a:t>
            </a:r>
          </a:p>
          <a:p>
            <a:endParaRPr lang="en-US"/>
          </a:p>
        </p:txBody>
      </p:sp>
      <p:sp>
        <p:nvSpPr>
          <p:cNvPr id="4" name="Slide Number Placeholder 3"/>
          <p:cNvSpPr>
            <a:spLocks noGrp="1"/>
          </p:cNvSpPr>
          <p:nvPr>
            <p:ph type="sldNum" sz="quarter" idx="5"/>
          </p:nvPr>
        </p:nvSpPr>
        <p:spPr/>
        <p:txBody>
          <a:bodyPr/>
          <a:lstStyle/>
          <a:p>
            <a:fld id="{330967DE-3B65-4C49-B0A1-DD9143632BF4}" type="slidenum">
              <a:rPr lang="en-US" smtClean="0"/>
              <a:t>25</a:t>
            </a:fld>
            <a:endParaRPr lang="en-US"/>
          </a:p>
        </p:txBody>
      </p:sp>
    </p:spTree>
    <p:extLst>
      <p:ext uri="{BB962C8B-B14F-4D97-AF65-F5344CB8AC3E}">
        <p14:creationId xmlns:p14="http://schemas.microsoft.com/office/powerpoint/2010/main" val="13400251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project has 3 major constraints:</a:t>
            </a:r>
          </a:p>
          <a:p>
            <a:r>
              <a:rPr lang="en-US"/>
              <a:t>Time</a:t>
            </a:r>
          </a:p>
          <a:p>
            <a:r>
              <a:rPr lang="en-US"/>
              <a:t>Economic</a:t>
            </a:r>
          </a:p>
          <a:p>
            <a:r>
              <a:rPr lang="en-US"/>
              <a:t>Professional</a:t>
            </a:r>
          </a:p>
          <a:p>
            <a:endParaRPr lang="en-US"/>
          </a:p>
        </p:txBody>
      </p:sp>
      <p:sp>
        <p:nvSpPr>
          <p:cNvPr id="4" name="Slide Number Placeholder 3"/>
          <p:cNvSpPr>
            <a:spLocks noGrp="1"/>
          </p:cNvSpPr>
          <p:nvPr>
            <p:ph type="sldNum" sz="quarter" idx="5"/>
          </p:nvPr>
        </p:nvSpPr>
        <p:spPr/>
        <p:txBody>
          <a:bodyPr/>
          <a:lstStyle/>
          <a:p>
            <a:fld id="{330967DE-3B65-4C49-B0A1-DD9143632BF4}" type="slidenum">
              <a:rPr lang="en-US" smtClean="0"/>
              <a:t>26</a:t>
            </a:fld>
            <a:endParaRPr lang="en-US"/>
          </a:p>
        </p:txBody>
      </p:sp>
    </p:spTree>
    <p:extLst>
      <p:ext uri="{BB962C8B-B14F-4D97-AF65-F5344CB8AC3E}">
        <p14:creationId xmlns:p14="http://schemas.microsoft.com/office/powerpoint/2010/main" val="1224085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project has 3 major constraints:</a:t>
            </a:r>
          </a:p>
          <a:p>
            <a:r>
              <a:rPr lang="en-US"/>
              <a:t>Time</a:t>
            </a:r>
          </a:p>
          <a:p>
            <a:r>
              <a:rPr lang="en-US"/>
              <a:t>Economic</a:t>
            </a:r>
          </a:p>
          <a:p>
            <a:r>
              <a:rPr lang="en-US"/>
              <a:t>Professional</a:t>
            </a:r>
          </a:p>
          <a:p>
            <a:endParaRPr lang="en-US"/>
          </a:p>
        </p:txBody>
      </p:sp>
      <p:sp>
        <p:nvSpPr>
          <p:cNvPr id="4" name="Slide Number Placeholder 3"/>
          <p:cNvSpPr>
            <a:spLocks noGrp="1"/>
          </p:cNvSpPr>
          <p:nvPr>
            <p:ph type="sldNum" sz="quarter" idx="5"/>
          </p:nvPr>
        </p:nvSpPr>
        <p:spPr/>
        <p:txBody>
          <a:bodyPr/>
          <a:lstStyle/>
          <a:p>
            <a:fld id="{330967DE-3B65-4C49-B0A1-DD9143632BF4}" type="slidenum">
              <a:rPr lang="en-US" smtClean="0"/>
              <a:t>27</a:t>
            </a:fld>
            <a:endParaRPr lang="en-US"/>
          </a:p>
        </p:txBody>
      </p:sp>
    </p:spTree>
    <p:extLst>
      <p:ext uri="{BB962C8B-B14F-4D97-AF65-F5344CB8AC3E}">
        <p14:creationId xmlns:p14="http://schemas.microsoft.com/office/powerpoint/2010/main" val="24772405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37859B-E8DC-F321-9D3F-F251FD2A2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E6D7F9-3A06-DD2F-3D6B-15D85AAAEC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9CE4AC-9A07-62A9-CE52-BB9D030D1DB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7502AE8-153E-BBC5-A32B-12E66E253F70}"/>
              </a:ext>
            </a:extLst>
          </p:cNvPr>
          <p:cNvSpPr>
            <a:spLocks noGrp="1"/>
          </p:cNvSpPr>
          <p:nvPr>
            <p:ph type="sldNum" sz="quarter" idx="5"/>
          </p:nvPr>
        </p:nvSpPr>
        <p:spPr/>
        <p:txBody>
          <a:bodyPr/>
          <a:lstStyle/>
          <a:p>
            <a:fld id="{330967DE-3B65-4C49-B0A1-DD9143632BF4}" type="slidenum">
              <a:rPr lang="en-US" smtClean="0"/>
              <a:t>28</a:t>
            </a:fld>
            <a:endParaRPr lang="en-US"/>
          </a:p>
        </p:txBody>
      </p:sp>
    </p:spTree>
    <p:extLst>
      <p:ext uri="{BB962C8B-B14F-4D97-AF65-F5344CB8AC3E}">
        <p14:creationId xmlns:p14="http://schemas.microsoft.com/office/powerpoint/2010/main" val="36587749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289F02-8A78-BD6A-C12E-EFB44B5950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7EA544-B394-7702-3880-9D11CB525D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EE6645-9783-2371-B8FE-D0CAE58354FA}"/>
              </a:ext>
            </a:extLst>
          </p:cNvPr>
          <p:cNvSpPr>
            <a:spLocks noGrp="1"/>
          </p:cNvSpPr>
          <p:nvPr>
            <p:ph type="body" idx="1"/>
          </p:nvPr>
        </p:nvSpPr>
        <p:spPr/>
        <p:txBody>
          <a:bodyPr/>
          <a:lstStyle/>
          <a:p>
            <a:r>
              <a:rPr lang="en-US" err="1"/>
              <a:t>Koffect</a:t>
            </a:r>
            <a:r>
              <a:rPr lang="en-US"/>
              <a:t> is a research language that explores the realm of context-oriented programming focusing on its applications to general purpose programming. It seeks to address the inherent challenges posed by implicit contextual information commonly found in programming. This can range from code correctness in context dependent domains such as mathematical proofs or asynchronous code, to resource and memory management, to the creation and maintenance of domain specific languages. [PAUSE] The </a:t>
            </a:r>
            <a:r>
              <a:rPr lang="en-US" err="1"/>
              <a:t>Koffect</a:t>
            </a:r>
            <a:r>
              <a:rPr lang="en-US"/>
              <a:t> language takes inspiration from many languages, the foremost being Kotlin’s context/multiple receivers. However, other inspirations are implicit parameters from Haskell and Scala as well as algebraic effect/coeffects from languages such as </a:t>
            </a:r>
            <a:r>
              <a:rPr lang="en-US" err="1"/>
              <a:t>Ocaml</a:t>
            </a:r>
            <a:r>
              <a:rPr lang="en-US"/>
              <a:t>, Koka, </a:t>
            </a:r>
            <a:r>
              <a:rPr lang="en-US" err="1"/>
              <a:t>Effekt</a:t>
            </a:r>
            <a:r>
              <a:rPr lang="en-US"/>
              <a:t>, and Eff. </a:t>
            </a:r>
            <a:r>
              <a:rPr lang="en-US" err="1"/>
              <a:t>Koffect</a:t>
            </a:r>
            <a:r>
              <a:rPr lang="en-US"/>
              <a:t> aims to build on the strengths of these languages while tackling the challenges and tradeoffs associated with context oriented programming. </a:t>
            </a:r>
          </a:p>
        </p:txBody>
      </p:sp>
      <p:sp>
        <p:nvSpPr>
          <p:cNvPr id="4" name="Slide Number Placeholder 3">
            <a:extLst>
              <a:ext uri="{FF2B5EF4-FFF2-40B4-BE49-F238E27FC236}">
                <a16:creationId xmlns:a16="http://schemas.microsoft.com/office/drawing/2014/main" id="{7BFE8DDE-ED88-1161-DE82-8A5E7A8F5E98}"/>
              </a:ext>
            </a:extLst>
          </p:cNvPr>
          <p:cNvSpPr>
            <a:spLocks noGrp="1"/>
          </p:cNvSpPr>
          <p:nvPr>
            <p:ph type="sldNum" sz="quarter" idx="5"/>
          </p:nvPr>
        </p:nvSpPr>
        <p:spPr/>
        <p:txBody>
          <a:bodyPr/>
          <a:lstStyle/>
          <a:p>
            <a:fld id="{330967DE-3B65-4C49-B0A1-DD9143632BF4}" type="slidenum">
              <a:rPr lang="en-US" smtClean="0"/>
              <a:t>29</a:t>
            </a:fld>
            <a:endParaRPr lang="en-US"/>
          </a:p>
        </p:txBody>
      </p:sp>
    </p:spTree>
    <p:extLst>
      <p:ext uri="{BB962C8B-B14F-4D97-AF65-F5344CB8AC3E}">
        <p14:creationId xmlns:p14="http://schemas.microsoft.com/office/powerpoint/2010/main" val="990903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104777-9173-5EB1-573B-1B0F781A48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DE6903-2357-CCE9-1D20-3540B658EB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D6100B-BDE9-8BFA-9B2C-CDB7D8A47F5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B88982E-6B66-DDE5-311C-563B093DCBA3}"/>
              </a:ext>
            </a:extLst>
          </p:cNvPr>
          <p:cNvSpPr>
            <a:spLocks noGrp="1"/>
          </p:cNvSpPr>
          <p:nvPr>
            <p:ph type="sldNum" sz="quarter" idx="5"/>
          </p:nvPr>
        </p:nvSpPr>
        <p:spPr/>
        <p:txBody>
          <a:bodyPr/>
          <a:lstStyle/>
          <a:p>
            <a:fld id="{330967DE-3B65-4C49-B0A1-DD9143632BF4}" type="slidenum">
              <a:rPr lang="en-US" smtClean="0"/>
              <a:t>30</a:t>
            </a:fld>
            <a:endParaRPr lang="en-US"/>
          </a:p>
        </p:txBody>
      </p:sp>
    </p:spTree>
    <p:extLst>
      <p:ext uri="{BB962C8B-B14F-4D97-AF65-F5344CB8AC3E}">
        <p14:creationId xmlns:p14="http://schemas.microsoft.com/office/powerpoint/2010/main" val="1153170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a:t>
            </a:r>
            <a:r>
              <a:rPr lang="en-US" err="1"/>
              <a:t>Koffect</a:t>
            </a:r>
            <a:r>
              <a:rPr lang="en-US"/>
              <a:t> project is a solo project and I, Jaran Chao, am the only member of team ZJY.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project advisor for this project is Professor William Hawkins III.</a:t>
            </a:r>
          </a:p>
          <a:p>
            <a:endParaRPr lang="en-US"/>
          </a:p>
        </p:txBody>
      </p:sp>
      <p:sp>
        <p:nvSpPr>
          <p:cNvPr id="4" name="Slide Number Placeholder 3"/>
          <p:cNvSpPr>
            <a:spLocks noGrp="1"/>
          </p:cNvSpPr>
          <p:nvPr>
            <p:ph type="sldNum" sz="quarter" idx="5"/>
          </p:nvPr>
        </p:nvSpPr>
        <p:spPr/>
        <p:txBody>
          <a:bodyPr/>
          <a:lstStyle/>
          <a:p>
            <a:fld id="{330967DE-3B65-4C49-B0A1-DD9143632BF4}" type="slidenum">
              <a:rPr lang="en-US" smtClean="0"/>
              <a:t>3</a:t>
            </a:fld>
            <a:endParaRPr lang="en-US"/>
          </a:p>
        </p:txBody>
      </p:sp>
    </p:spTree>
    <p:extLst>
      <p:ext uri="{BB962C8B-B14F-4D97-AF65-F5344CB8AC3E}">
        <p14:creationId xmlns:p14="http://schemas.microsoft.com/office/powerpoint/2010/main" val="7537575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409ED-B8FA-38E8-9DC8-5196DF1BCF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F42CE7-BBE7-150E-DCA6-914322C043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CE3D44-2273-7980-165F-F22D8FE7109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453E5A2-80A6-23C1-6484-24A1783B3CC7}"/>
              </a:ext>
            </a:extLst>
          </p:cNvPr>
          <p:cNvSpPr>
            <a:spLocks noGrp="1"/>
          </p:cNvSpPr>
          <p:nvPr>
            <p:ph type="sldNum" sz="quarter" idx="5"/>
          </p:nvPr>
        </p:nvSpPr>
        <p:spPr/>
        <p:txBody>
          <a:bodyPr/>
          <a:lstStyle/>
          <a:p>
            <a:fld id="{330967DE-3B65-4C49-B0A1-DD9143632BF4}" type="slidenum">
              <a:rPr lang="en-US" smtClean="0"/>
              <a:t>31</a:t>
            </a:fld>
            <a:endParaRPr lang="en-US"/>
          </a:p>
        </p:txBody>
      </p:sp>
    </p:spTree>
    <p:extLst>
      <p:ext uri="{BB962C8B-B14F-4D97-AF65-F5344CB8AC3E}">
        <p14:creationId xmlns:p14="http://schemas.microsoft.com/office/powerpoint/2010/main" val="14746610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80B6C0-FB08-6C78-B79C-B4F9B61AC0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65CEDC-AF4A-99F6-AE78-62DD2A862B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8A679A-DC7F-9012-9952-18F9E74AA7B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5239359-9932-CF21-CC03-60937EDBC638}"/>
              </a:ext>
            </a:extLst>
          </p:cNvPr>
          <p:cNvSpPr>
            <a:spLocks noGrp="1"/>
          </p:cNvSpPr>
          <p:nvPr>
            <p:ph type="sldNum" sz="quarter" idx="5"/>
          </p:nvPr>
        </p:nvSpPr>
        <p:spPr/>
        <p:txBody>
          <a:bodyPr/>
          <a:lstStyle/>
          <a:p>
            <a:fld id="{330967DE-3B65-4C49-B0A1-DD9143632BF4}" type="slidenum">
              <a:rPr lang="en-US" smtClean="0"/>
              <a:t>32</a:t>
            </a:fld>
            <a:endParaRPr lang="en-US"/>
          </a:p>
        </p:txBody>
      </p:sp>
    </p:spTree>
    <p:extLst>
      <p:ext uri="{BB962C8B-B14F-4D97-AF65-F5344CB8AC3E}">
        <p14:creationId xmlns:p14="http://schemas.microsoft.com/office/powerpoint/2010/main" val="24549011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30967DE-3B65-4C49-B0A1-DD9143632BF4}" type="slidenum">
              <a:rPr lang="en-US" smtClean="0"/>
              <a:t>33</a:t>
            </a:fld>
            <a:endParaRPr lang="en-US"/>
          </a:p>
        </p:txBody>
      </p:sp>
    </p:spTree>
    <p:extLst>
      <p:ext uri="{BB962C8B-B14F-4D97-AF65-F5344CB8AC3E}">
        <p14:creationId xmlns:p14="http://schemas.microsoft.com/office/powerpoint/2010/main" val="40859588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17833-A40B-4662-1D55-5EC653907B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FEDB22-20E5-012F-576A-F512943F9A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AC27CF-DD44-43D0-8C61-047BDCBF75F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5B26527-0094-7019-E0EF-9A8A2E46E53F}"/>
              </a:ext>
            </a:extLst>
          </p:cNvPr>
          <p:cNvSpPr>
            <a:spLocks noGrp="1"/>
          </p:cNvSpPr>
          <p:nvPr>
            <p:ph type="sldNum" sz="quarter" idx="5"/>
          </p:nvPr>
        </p:nvSpPr>
        <p:spPr/>
        <p:txBody>
          <a:bodyPr/>
          <a:lstStyle/>
          <a:p>
            <a:fld id="{330967DE-3B65-4C49-B0A1-DD9143632BF4}" type="slidenum">
              <a:rPr lang="en-US" smtClean="0"/>
              <a:t>34</a:t>
            </a:fld>
            <a:endParaRPr lang="en-US"/>
          </a:p>
        </p:txBody>
      </p:sp>
    </p:spTree>
    <p:extLst>
      <p:ext uri="{BB962C8B-B14F-4D97-AF65-F5344CB8AC3E}">
        <p14:creationId xmlns:p14="http://schemas.microsoft.com/office/powerpoint/2010/main" val="5701021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CAEA7-D440-9792-3730-C2CFBBC5C6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56D968-47B4-78EE-D2E0-E68BC409B2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F5C63E-1F7D-BA97-E00F-388D7BF5C38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E9A1FC3-7D78-7C71-69C9-6D13FC72F39C}"/>
              </a:ext>
            </a:extLst>
          </p:cNvPr>
          <p:cNvSpPr>
            <a:spLocks noGrp="1"/>
          </p:cNvSpPr>
          <p:nvPr>
            <p:ph type="sldNum" sz="quarter" idx="5"/>
          </p:nvPr>
        </p:nvSpPr>
        <p:spPr/>
        <p:txBody>
          <a:bodyPr/>
          <a:lstStyle/>
          <a:p>
            <a:fld id="{330967DE-3B65-4C49-B0A1-DD9143632BF4}" type="slidenum">
              <a:rPr lang="en-US" smtClean="0"/>
              <a:t>35</a:t>
            </a:fld>
            <a:endParaRPr lang="en-US"/>
          </a:p>
        </p:txBody>
      </p:sp>
    </p:spTree>
    <p:extLst>
      <p:ext uri="{BB962C8B-B14F-4D97-AF65-F5344CB8AC3E}">
        <p14:creationId xmlns:p14="http://schemas.microsoft.com/office/powerpoint/2010/main" val="1487494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746B9-5720-A38B-C929-35EB1343A3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938507-7110-5C25-4DD4-1109A2DFEE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C8F08F-0027-DFE8-3BE5-3C249FA07B1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943F519-D660-7951-9AA4-7B4522868828}"/>
              </a:ext>
            </a:extLst>
          </p:cNvPr>
          <p:cNvSpPr>
            <a:spLocks noGrp="1"/>
          </p:cNvSpPr>
          <p:nvPr>
            <p:ph type="sldNum" sz="quarter" idx="5"/>
          </p:nvPr>
        </p:nvSpPr>
        <p:spPr/>
        <p:txBody>
          <a:bodyPr/>
          <a:lstStyle/>
          <a:p>
            <a:fld id="{330967DE-3B65-4C49-B0A1-DD9143632BF4}" type="slidenum">
              <a:rPr lang="en-US" smtClean="0"/>
              <a:t>36</a:t>
            </a:fld>
            <a:endParaRPr lang="en-US"/>
          </a:p>
        </p:txBody>
      </p:sp>
    </p:spTree>
    <p:extLst>
      <p:ext uri="{BB962C8B-B14F-4D97-AF65-F5344CB8AC3E}">
        <p14:creationId xmlns:p14="http://schemas.microsoft.com/office/powerpoint/2010/main" val="17075839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Verdana" panose="020B0604030504040204" pitchFamily="34" charset="0"/>
                <a:ea typeface="Verdana" panose="020B0604030504040204" pitchFamily="34" charset="0"/>
                <a:cs typeface="Verdana" panose="020B0604030504040204" pitchFamily="34" charset="0"/>
              </a:rPr>
              <a:t>As I, Jaran Chao, am the only member of my team, I will be responsible for all work pertaining to the </a:t>
            </a:r>
            <a:r>
              <a:rPr lang="en-US" sz="1200" err="1">
                <a:latin typeface="Verdana" panose="020B0604030504040204" pitchFamily="34" charset="0"/>
                <a:ea typeface="Verdana" panose="020B0604030504040204" pitchFamily="34" charset="0"/>
                <a:cs typeface="Verdana" panose="020B0604030504040204" pitchFamily="34" charset="0"/>
              </a:rPr>
              <a:t>Koffect</a:t>
            </a:r>
            <a:r>
              <a:rPr lang="en-US" sz="1200">
                <a:latin typeface="Verdana" panose="020B0604030504040204" pitchFamily="34" charset="0"/>
                <a:ea typeface="Verdana" panose="020B0604030504040204" pitchFamily="34" charset="0"/>
                <a:cs typeface="Verdana" panose="020B0604030504040204" pitchFamily="34" charset="0"/>
              </a:rPr>
              <a:t> language.</a:t>
            </a:r>
          </a:p>
          <a:p>
            <a:endParaRPr lang="en-US"/>
          </a:p>
        </p:txBody>
      </p:sp>
      <p:sp>
        <p:nvSpPr>
          <p:cNvPr id="4" name="Slide Number Placeholder 3"/>
          <p:cNvSpPr>
            <a:spLocks noGrp="1"/>
          </p:cNvSpPr>
          <p:nvPr>
            <p:ph type="sldNum" sz="quarter" idx="5"/>
          </p:nvPr>
        </p:nvSpPr>
        <p:spPr/>
        <p:txBody>
          <a:bodyPr/>
          <a:lstStyle/>
          <a:p>
            <a:fld id="{330967DE-3B65-4C49-B0A1-DD9143632BF4}" type="slidenum">
              <a:rPr lang="en-US" smtClean="0"/>
              <a:t>37</a:t>
            </a:fld>
            <a:endParaRPr lang="en-US"/>
          </a:p>
        </p:txBody>
      </p:sp>
    </p:spTree>
    <p:extLst>
      <p:ext uri="{BB962C8B-B14F-4D97-AF65-F5344CB8AC3E}">
        <p14:creationId xmlns:p14="http://schemas.microsoft.com/office/powerpoint/2010/main" val="30722264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Verdana" panose="020B0604030504040204" pitchFamily="34" charset="0"/>
                <a:ea typeface="Verdana" panose="020B0604030504040204" pitchFamily="34" charset="0"/>
                <a:cs typeface="Verdana" panose="020B0604030504040204" pitchFamily="34" charset="0"/>
              </a:rPr>
              <a:t>As I, Jaran Chao, am the only member of my team, I will be responsible for all work pertaining to the </a:t>
            </a:r>
            <a:r>
              <a:rPr lang="en-US" sz="1200" err="1">
                <a:latin typeface="Verdana" panose="020B0604030504040204" pitchFamily="34" charset="0"/>
                <a:ea typeface="Verdana" panose="020B0604030504040204" pitchFamily="34" charset="0"/>
                <a:cs typeface="Verdana" panose="020B0604030504040204" pitchFamily="34" charset="0"/>
              </a:rPr>
              <a:t>Koffect</a:t>
            </a:r>
            <a:r>
              <a:rPr lang="en-US" sz="1200">
                <a:latin typeface="Verdana" panose="020B0604030504040204" pitchFamily="34" charset="0"/>
                <a:ea typeface="Verdana" panose="020B0604030504040204" pitchFamily="34" charset="0"/>
                <a:cs typeface="Verdana" panose="020B0604030504040204" pitchFamily="34" charset="0"/>
              </a:rPr>
              <a:t> language.</a:t>
            </a:r>
          </a:p>
          <a:p>
            <a:endParaRPr lang="en-US"/>
          </a:p>
        </p:txBody>
      </p:sp>
      <p:sp>
        <p:nvSpPr>
          <p:cNvPr id="4" name="Slide Number Placeholder 3"/>
          <p:cNvSpPr>
            <a:spLocks noGrp="1"/>
          </p:cNvSpPr>
          <p:nvPr>
            <p:ph type="sldNum" sz="quarter" idx="5"/>
          </p:nvPr>
        </p:nvSpPr>
        <p:spPr/>
        <p:txBody>
          <a:bodyPr/>
          <a:lstStyle/>
          <a:p>
            <a:fld id="{330967DE-3B65-4C49-B0A1-DD9143632BF4}" type="slidenum">
              <a:rPr lang="en-US" smtClean="0"/>
              <a:t>38</a:t>
            </a:fld>
            <a:endParaRPr lang="en-US"/>
          </a:p>
        </p:txBody>
      </p:sp>
    </p:spTree>
    <p:extLst>
      <p:ext uri="{BB962C8B-B14F-4D97-AF65-F5344CB8AC3E}">
        <p14:creationId xmlns:p14="http://schemas.microsoft.com/office/powerpoint/2010/main" val="3963284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30967DE-3B65-4C49-B0A1-DD9143632BF4}" type="slidenum">
              <a:rPr lang="en-US" smtClean="0"/>
              <a:t>39</a:t>
            </a:fld>
            <a:endParaRPr lang="en-US"/>
          </a:p>
        </p:txBody>
      </p:sp>
    </p:spTree>
    <p:extLst>
      <p:ext uri="{BB962C8B-B14F-4D97-AF65-F5344CB8AC3E}">
        <p14:creationId xmlns:p14="http://schemas.microsoft.com/office/powerpoint/2010/main" val="3159029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30967DE-3B65-4C49-B0A1-DD9143632BF4}" type="slidenum">
              <a:rPr lang="en-US" smtClean="0"/>
              <a:t>40</a:t>
            </a:fld>
            <a:endParaRPr lang="en-US"/>
          </a:p>
        </p:txBody>
      </p:sp>
    </p:spTree>
    <p:extLst>
      <p:ext uri="{BB962C8B-B14F-4D97-AF65-F5344CB8AC3E}">
        <p14:creationId xmlns:p14="http://schemas.microsoft.com/office/powerpoint/2010/main" val="2898870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a:t>
            </a:r>
            <a:r>
              <a:rPr lang="en-US" err="1"/>
              <a:t>Koffect</a:t>
            </a:r>
            <a:r>
              <a:rPr lang="en-US"/>
              <a:t> project is a solo project and I, Jaran Chao, am the only member of team ZJY.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project advisor for this project is Professor William Hawkins III.</a:t>
            </a:r>
          </a:p>
          <a:p>
            <a:endParaRPr lang="en-US"/>
          </a:p>
        </p:txBody>
      </p:sp>
      <p:sp>
        <p:nvSpPr>
          <p:cNvPr id="4" name="Slide Number Placeholder 3"/>
          <p:cNvSpPr>
            <a:spLocks noGrp="1"/>
          </p:cNvSpPr>
          <p:nvPr>
            <p:ph type="sldNum" sz="quarter" idx="5"/>
          </p:nvPr>
        </p:nvSpPr>
        <p:spPr/>
        <p:txBody>
          <a:bodyPr/>
          <a:lstStyle/>
          <a:p>
            <a:fld id="{330967DE-3B65-4C49-B0A1-DD9143632BF4}" type="slidenum">
              <a:rPr lang="en-US" smtClean="0"/>
              <a:t>4</a:t>
            </a:fld>
            <a:endParaRPr lang="en-US"/>
          </a:p>
        </p:txBody>
      </p:sp>
    </p:spTree>
    <p:extLst>
      <p:ext uri="{BB962C8B-B14F-4D97-AF65-F5344CB8AC3E}">
        <p14:creationId xmlns:p14="http://schemas.microsoft.com/office/powerpoint/2010/main" val="20088795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 you for viewing this presentation on the </a:t>
            </a:r>
            <a:r>
              <a:rPr lang="en-US" err="1"/>
              <a:t>Koffect</a:t>
            </a:r>
            <a:r>
              <a:rPr lang="en-US"/>
              <a:t> language. If you have any questions, please refer to the project </a:t>
            </a:r>
            <a:r>
              <a:rPr lang="en-US" err="1"/>
              <a:t>github</a:t>
            </a:r>
            <a:r>
              <a:rPr lang="en-US"/>
              <a:t> for the best ways of getting in contact.</a:t>
            </a:r>
          </a:p>
        </p:txBody>
      </p:sp>
      <p:sp>
        <p:nvSpPr>
          <p:cNvPr id="4" name="Slide Number Placeholder 3"/>
          <p:cNvSpPr>
            <a:spLocks noGrp="1"/>
          </p:cNvSpPr>
          <p:nvPr>
            <p:ph type="sldNum" sz="quarter" idx="5"/>
          </p:nvPr>
        </p:nvSpPr>
        <p:spPr/>
        <p:txBody>
          <a:bodyPr/>
          <a:lstStyle/>
          <a:p>
            <a:fld id="{330967DE-3B65-4C49-B0A1-DD9143632BF4}" type="slidenum">
              <a:rPr lang="en-US" smtClean="0"/>
              <a:t>41</a:t>
            </a:fld>
            <a:endParaRPr lang="en-US"/>
          </a:p>
        </p:txBody>
      </p:sp>
    </p:spTree>
    <p:extLst>
      <p:ext uri="{BB962C8B-B14F-4D97-AF65-F5344CB8AC3E}">
        <p14:creationId xmlns:p14="http://schemas.microsoft.com/office/powerpoint/2010/main" val="4225572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30967DE-3B65-4C49-B0A1-DD9143632BF4}" type="slidenum">
              <a:rPr lang="en-US" smtClean="0"/>
              <a:t>5</a:t>
            </a:fld>
            <a:endParaRPr lang="en-US"/>
          </a:p>
        </p:txBody>
      </p:sp>
    </p:spTree>
    <p:extLst>
      <p:ext uri="{BB962C8B-B14F-4D97-AF65-F5344CB8AC3E}">
        <p14:creationId xmlns:p14="http://schemas.microsoft.com/office/powerpoint/2010/main" val="1671235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Koffect</a:t>
            </a:r>
            <a:r>
              <a:rPr lang="en-US"/>
              <a:t> is a research language that explores the realm of context-oriented programming focusing on its applications to general purpose programming. It seeks to address the inherent challenges posed by implicit contextual information commonly found in programming. This can range from code correctness in context dependent domains such as mathematical proofs or asynchronous code, to resource and memory management, to the creation and maintenance of domain specific languages. [PAUSE] The </a:t>
            </a:r>
            <a:r>
              <a:rPr lang="en-US" err="1"/>
              <a:t>Koffect</a:t>
            </a:r>
            <a:r>
              <a:rPr lang="en-US"/>
              <a:t> language takes inspiration from many languages, the foremost being Kotlin’s context/multiple receivers. However, other inspirations are implicit parameters from Haskell and Scala as well as algebraic effect/coeffects from languages such as </a:t>
            </a:r>
            <a:r>
              <a:rPr lang="en-US" err="1"/>
              <a:t>Ocaml</a:t>
            </a:r>
            <a:r>
              <a:rPr lang="en-US"/>
              <a:t>, Koka, </a:t>
            </a:r>
            <a:r>
              <a:rPr lang="en-US" err="1"/>
              <a:t>Effekt</a:t>
            </a:r>
            <a:r>
              <a:rPr lang="en-US"/>
              <a:t>, and Eff. </a:t>
            </a:r>
            <a:r>
              <a:rPr lang="en-US" err="1"/>
              <a:t>Koffect</a:t>
            </a:r>
            <a:r>
              <a:rPr lang="en-US"/>
              <a:t> aims to build on the strengths of these languages while tackling the challenges and tradeoffs associated with context oriented programming. </a:t>
            </a:r>
          </a:p>
        </p:txBody>
      </p:sp>
      <p:sp>
        <p:nvSpPr>
          <p:cNvPr id="4" name="Slide Number Placeholder 3"/>
          <p:cNvSpPr>
            <a:spLocks noGrp="1"/>
          </p:cNvSpPr>
          <p:nvPr>
            <p:ph type="sldNum" sz="quarter" idx="5"/>
          </p:nvPr>
        </p:nvSpPr>
        <p:spPr/>
        <p:txBody>
          <a:bodyPr/>
          <a:lstStyle/>
          <a:p>
            <a:fld id="{330967DE-3B65-4C49-B0A1-DD9143632BF4}" type="slidenum">
              <a:rPr lang="en-US" smtClean="0"/>
              <a:t>6</a:t>
            </a:fld>
            <a:endParaRPr lang="en-US"/>
          </a:p>
        </p:txBody>
      </p:sp>
    </p:spTree>
    <p:extLst>
      <p:ext uri="{BB962C8B-B14F-4D97-AF65-F5344CB8AC3E}">
        <p14:creationId xmlns:p14="http://schemas.microsoft.com/office/powerpoint/2010/main" val="3338993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B35CA-B9A1-597D-AFAB-5258C6D06A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723228-7C28-6887-7B8E-2B7F7FB69E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36AD03-5BFA-E80C-6656-9B8797D8953D}"/>
              </a:ext>
            </a:extLst>
          </p:cNvPr>
          <p:cNvSpPr>
            <a:spLocks noGrp="1"/>
          </p:cNvSpPr>
          <p:nvPr>
            <p:ph type="body" idx="1"/>
          </p:nvPr>
        </p:nvSpPr>
        <p:spPr/>
        <p:txBody>
          <a:bodyPr/>
          <a:lstStyle/>
          <a:p>
            <a:r>
              <a:rPr lang="en-US" err="1"/>
              <a:t>Koffect</a:t>
            </a:r>
            <a:r>
              <a:rPr lang="en-US"/>
              <a:t> is a research language that explores the realm of context-oriented programming focusing on its applications to general purpose programming. It seeks to address the inherent challenges posed by implicit contextual information commonly found in programming. This can range from code correctness in context dependent domains such as mathematical proofs or asynchronous code, to resource and memory management, to the creation and maintenance of domain specific languages. [PAUSE] The </a:t>
            </a:r>
            <a:r>
              <a:rPr lang="en-US" err="1"/>
              <a:t>Koffect</a:t>
            </a:r>
            <a:r>
              <a:rPr lang="en-US"/>
              <a:t> language takes inspiration from many languages, the foremost being Kotlin’s context/multiple receivers. However, other inspirations are implicit parameters from Haskell and Scala as well as algebraic effect/coeffects from languages such as </a:t>
            </a:r>
            <a:r>
              <a:rPr lang="en-US" err="1"/>
              <a:t>Ocaml</a:t>
            </a:r>
            <a:r>
              <a:rPr lang="en-US"/>
              <a:t>, Koka, </a:t>
            </a:r>
            <a:r>
              <a:rPr lang="en-US" err="1"/>
              <a:t>Effekt</a:t>
            </a:r>
            <a:r>
              <a:rPr lang="en-US"/>
              <a:t>, and Eff. </a:t>
            </a:r>
            <a:r>
              <a:rPr lang="en-US" err="1"/>
              <a:t>Koffect</a:t>
            </a:r>
            <a:r>
              <a:rPr lang="en-US"/>
              <a:t> aims to build on the strengths of these languages while tackling the challenges and tradeoffs associated with context oriented programming. </a:t>
            </a:r>
          </a:p>
        </p:txBody>
      </p:sp>
      <p:sp>
        <p:nvSpPr>
          <p:cNvPr id="4" name="Slide Number Placeholder 3">
            <a:extLst>
              <a:ext uri="{FF2B5EF4-FFF2-40B4-BE49-F238E27FC236}">
                <a16:creationId xmlns:a16="http://schemas.microsoft.com/office/drawing/2014/main" id="{C3C89A2B-C35E-568F-248F-411BD1C65082}"/>
              </a:ext>
            </a:extLst>
          </p:cNvPr>
          <p:cNvSpPr>
            <a:spLocks noGrp="1"/>
          </p:cNvSpPr>
          <p:nvPr>
            <p:ph type="sldNum" sz="quarter" idx="5"/>
          </p:nvPr>
        </p:nvSpPr>
        <p:spPr/>
        <p:txBody>
          <a:bodyPr/>
          <a:lstStyle/>
          <a:p>
            <a:fld id="{330967DE-3B65-4C49-B0A1-DD9143632BF4}" type="slidenum">
              <a:rPr lang="en-US" smtClean="0"/>
              <a:t>7</a:t>
            </a:fld>
            <a:endParaRPr lang="en-US"/>
          </a:p>
        </p:txBody>
      </p:sp>
    </p:spTree>
    <p:extLst>
      <p:ext uri="{BB962C8B-B14F-4D97-AF65-F5344CB8AC3E}">
        <p14:creationId xmlns:p14="http://schemas.microsoft.com/office/powerpoint/2010/main" val="1242352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2EF64-28D6-974C-8765-D4E98C3FC3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9D4577-25E9-8C2E-1C06-7B3ECA560A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13ED26-FF5F-E1CE-EA0B-DE3873681F95}"/>
              </a:ext>
            </a:extLst>
          </p:cNvPr>
          <p:cNvSpPr>
            <a:spLocks noGrp="1"/>
          </p:cNvSpPr>
          <p:nvPr>
            <p:ph type="body" idx="1"/>
          </p:nvPr>
        </p:nvSpPr>
        <p:spPr/>
        <p:txBody>
          <a:bodyPr/>
          <a:lstStyle/>
          <a:p>
            <a:r>
              <a:rPr lang="en-US" err="1"/>
              <a:t>Koffect</a:t>
            </a:r>
            <a:r>
              <a:rPr lang="en-US"/>
              <a:t> is a research language that explores the realm of context-oriented programming focusing on its applications to general purpose programming. It seeks to address the inherent challenges posed by implicit contextual information commonly found in programming. This can range from code correctness in context dependent domains such as mathematical proofs or asynchronous code, to resource and memory management, to the creation and maintenance of domain specific languages. [PAUSE] The </a:t>
            </a:r>
            <a:r>
              <a:rPr lang="en-US" err="1"/>
              <a:t>Koffect</a:t>
            </a:r>
            <a:r>
              <a:rPr lang="en-US"/>
              <a:t> language takes inspiration from many languages, the foremost being Kotlin’s context/multiple receivers. However, other inspirations are implicit parameters from Haskell and Scala as well as algebraic effect/coeffects from languages such as </a:t>
            </a:r>
            <a:r>
              <a:rPr lang="en-US" err="1"/>
              <a:t>Ocaml</a:t>
            </a:r>
            <a:r>
              <a:rPr lang="en-US"/>
              <a:t>, Koka, </a:t>
            </a:r>
            <a:r>
              <a:rPr lang="en-US" err="1"/>
              <a:t>Effekt</a:t>
            </a:r>
            <a:r>
              <a:rPr lang="en-US"/>
              <a:t>, and Eff. </a:t>
            </a:r>
            <a:r>
              <a:rPr lang="en-US" err="1"/>
              <a:t>Koffect</a:t>
            </a:r>
            <a:r>
              <a:rPr lang="en-US"/>
              <a:t> aims to build on the strengths of these languages while tackling the challenges and tradeoffs associated with context oriented programming. </a:t>
            </a:r>
          </a:p>
        </p:txBody>
      </p:sp>
      <p:sp>
        <p:nvSpPr>
          <p:cNvPr id="4" name="Slide Number Placeholder 3">
            <a:extLst>
              <a:ext uri="{FF2B5EF4-FFF2-40B4-BE49-F238E27FC236}">
                <a16:creationId xmlns:a16="http://schemas.microsoft.com/office/drawing/2014/main" id="{B61F9FA1-CB91-EB9E-56D3-4BE2BB04470B}"/>
              </a:ext>
            </a:extLst>
          </p:cNvPr>
          <p:cNvSpPr>
            <a:spLocks noGrp="1"/>
          </p:cNvSpPr>
          <p:nvPr>
            <p:ph type="sldNum" sz="quarter" idx="5"/>
          </p:nvPr>
        </p:nvSpPr>
        <p:spPr/>
        <p:txBody>
          <a:bodyPr/>
          <a:lstStyle/>
          <a:p>
            <a:fld id="{330967DE-3B65-4C49-B0A1-DD9143632BF4}" type="slidenum">
              <a:rPr lang="en-US" smtClean="0"/>
              <a:t>8</a:t>
            </a:fld>
            <a:endParaRPr lang="en-US"/>
          </a:p>
        </p:txBody>
      </p:sp>
    </p:spTree>
    <p:extLst>
      <p:ext uri="{BB962C8B-B14F-4D97-AF65-F5344CB8AC3E}">
        <p14:creationId xmlns:p14="http://schemas.microsoft.com/office/powerpoint/2010/main" val="2531495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357D0-A64E-0FE9-B9B9-FCD7184740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6B9071-9F24-CAD7-77E7-D285BD406F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11E148-1C8A-4E76-1622-5599B58770D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F15EA8A-AA17-8840-86C2-B3ADF0D936C7}"/>
              </a:ext>
            </a:extLst>
          </p:cNvPr>
          <p:cNvSpPr>
            <a:spLocks noGrp="1"/>
          </p:cNvSpPr>
          <p:nvPr>
            <p:ph type="sldNum" sz="quarter" idx="5"/>
          </p:nvPr>
        </p:nvSpPr>
        <p:spPr/>
        <p:txBody>
          <a:bodyPr/>
          <a:lstStyle/>
          <a:p>
            <a:fld id="{330967DE-3B65-4C49-B0A1-DD9143632BF4}" type="slidenum">
              <a:rPr lang="en-US" smtClean="0"/>
              <a:t>9</a:t>
            </a:fld>
            <a:endParaRPr lang="en-US"/>
          </a:p>
        </p:txBody>
      </p:sp>
    </p:spTree>
    <p:extLst>
      <p:ext uri="{BB962C8B-B14F-4D97-AF65-F5344CB8AC3E}">
        <p14:creationId xmlns:p14="http://schemas.microsoft.com/office/powerpoint/2010/main" val="593366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C4FD6-4BD6-5372-E2A2-39BC2CAAAA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197391-324E-A976-28AD-304553E89F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6EAB14B-5FCF-DBAC-7224-AA9C97365FAD}"/>
              </a:ext>
            </a:extLst>
          </p:cNvPr>
          <p:cNvSpPr>
            <a:spLocks noGrp="1"/>
          </p:cNvSpPr>
          <p:nvPr>
            <p:ph type="dt" sz="half" idx="10"/>
          </p:nvPr>
        </p:nvSpPr>
        <p:spPr/>
        <p:txBody>
          <a:bodyPr/>
          <a:lstStyle/>
          <a:p>
            <a:fld id="{10A939A0-E44C-A049-AF96-B701B6306C76}" type="datetimeFigureOut">
              <a:rPr lang="en-US" smtClean="0"/>
              <a:t>4/13/2024</a:t>
            </a:fld>
            <a:endParaRPr lang="en-US"/>
          </a:p>
        </p:txBody>
      </p:sp>
      <p:sp>
        <p:nvSpPr>
          <p:cNvPr id="5" name="Footer Placeholder 4">
            <a:extLst>
              <a:ext uri="{FF2B5EF4-FFF2-40B4-BE49-F238E27FC236}">
                <a16:creationId xmlns:a16="http://schemas.microsoft.com/office/drawing/2014/main" id="{EAC18738-61D6-D9DD-14C3-7BD88B833F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3D8206-1D39-DD22-215C-A4213B0CE6FF}"/>
              </a:ext>
            </a:extLst>
          </p:cNvPr>
          <p:cNvSpPr>
            <a:spLocks noGrp="1"/>
          </p:cNvSpPr>
          <p:nvPr>
            <p:ph type="sldNum" sz="quarter" idx="12"/>
          </p:nvPr>
        </p:nvSpPr>
        <p:spPr/>
        <p:txBody>
          <a:bodyPr/>
          <a:lstStyle/>
          <a:p>
            <a:fld id="{EDAC1199-BA28-3A4E-8DBC-CC3A04506CB8}" type="slidenum">
              <a:rPr lang="en-US" smtClean="0"/>
              <a:t>‹#›</a:t>
            </a:fld>
            <a:endParaRPr lang="en-US"/>
          </a:p>
        </p:txBody>
      </p:sp>
    </p:spTree>
    <p:extLst>
      <p:ext uri="{BB962C8B-B14F-4D97-AF65-F5344CB8AC3E}">
        <p14:creationId xmlns:p14="http://schemas.microsoft.com/office/powerpoint/2010/main" val="24304542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AD2C8-DED2-5230-21C1-9B31FDCFBD2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153A0B7-11AE-03AD-FC6F-D42743D7573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4C86FC-60E5-1B9E-C6DA-DDDF5A10FBBF}"/>
              </a:ext>
            </a:extLst>
          </p:cNvPr>
          <p:cNvSpPr>
            <a:spLocks noGrp="1"/>
          </p:cNvSpPr>
          <p:nvPr>
            <p:ph type="dt" sz="half" idx="10"/>
          </p:nvPr>
        </p:nvSpPr>
        <p:spPr/>
        <p:txBody>
          <a:bodyPr/>
          <a:lstStyle/>
          <a:p>
            <a:fld id="{10A939A0-E44C-A049-AF96-B701B6306C76}" type="datetimeFigureOut">
              <a:rPr lang="en-US" smtClean="0"/>
              <a:t>4/13/2024</a:t>
            </a:fld>
            <a:endParaRPr lang="en-US"/>
          </a:p>
        </p:txBody>
      </p:sp>
      <p:sp>
        <p:nvSpPr>
          <p:cNvPr id="5" name="Footer Placeholder 4">
            <a:extLst>
              <a:ext uri="{FF2B5EF4-FFF2-40B4-BE49-F238E27FC236}">
                <a16:creationId xmlns:a16="http://schemas.microsoft.com/office/drawing/2014/main" id="{F19C4E3B-99C8-D209-67F4-58F141DFE5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1FFD79-BDF9-A57C-E44F-AED3E34B385C}"/>
              </a:ext>
            </a:extLst>
          </p:cNvPr>
          <p:cNvSpPr>
            <a:spLocks noGrp="1"/>
          </p:cNvSpPr>
          <p:nvPr>
            <p:ph type="sldNum" sz="quarter" idx="12"/>
          </p:nvPr>
        </p:nvSpPr>
        <p:spPr/>
        <p:txBody>
          <a:bodyPr/>
          <a:lstStyle/>
          <a:p>
            <a:fld id="{EDAC1199-BA28-3A4E-8DBC-CC3A04506CB8}" type="slidenum">
              <a:rPr lang="en-US" smtClean="0"/>
              <a:t>‹#›</a:t>
            </a:fld>
            <a:endParaRPr lang="en-US"/>
          </a:p>
        </p:txBody>
      </p:sp>
    </p:spTree>
    <p:extLst>
      <p:ext uri="{BB962C8B-B14F-4D97-AF65-F5344CB8AC3E}">
        <p14:creationId xmlns:p14="http://schemas.microsoft.com/office/powerpoint/2010/main" val="29375873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7205C8-32C9-A5CB-6C21-AB97C7D282C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59B6C7B-ADF1-D74F-0C3C-76EF54031E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8E3EC5-44CD-CFED-B21B-C3F33C0DE2DD}"/>
              </a:ext>
            </a:extLst>
          </p:cNvPr>
          <p:cNvSpPr>
            <a:spLocks noGrp="1"/>
          </p:cNvSpPr>
          <p:nvPr>
            <p:ph type="dt" sz="half" idx="10"/>
          </p:nvPr>
        </p:nvSpPr>
        <p:spPr/>
        <p:txBody>
          <a:bodyPr/>
          <a:lstStyle/>
          <a:p>
            <a:fld id="{10A939A0-E44C-A049-AF96-B701B6306C76}" type="datetimeFigureOut">
              <a:rPr lang="en-US" smtClean="0"/>
              <a:t>4/13/2024</a:t>
            </a:fld>
            <a:endParaRPr lang="en-US"/>
          </a:p>
        </p:txBody>
      </p:sp>
      <p:sp>
        <p:nvSpPr>
          <p:cNvPr id="5" name="Footer Placeholder 4">
            <a:extLst>
              <a:ext uri="{FF2B5EF4-FFF2-40B4-BE49-F238E27FC236}">
                <a16:creationId xmlns:a16="http://schemas.microsoft.com/office/drawing/2014/main" id="{CF4E2312-D7D6-50AA-3E26-E0BE8BF43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CFF3AA-ED59-6213-CF4D-458A4FF83043}"/>
              </a:ext>
            </a:extLst>
          </p:cNvPr>
          <p:cNvSpPr>
            <a:spLocks noGrp="1"/>
          </p:cNvSpPr>
          <p:nvPr>
            <p:ph type="sldNum" sz="quarter" idx="12"/>
          </p:nvPr>
        </p:nvSpPr>
        <p:spPr/>
        <p:txBody>
          <a:bodyPr/>
          <a:lstStyle/>
          <a:p>
            <a:fld id="{EDAC1199-BA28-3A4E-8DBC-CC3A04506CB8}" type="slidenum">
              <a:rPr lang="en-US" smtClean="0"/>
              <a:t>‹#›</a:t>
            </a:fld>
            <a:endParaRPr lang="en-US"/>
          </a:p>
        </p:txBody>
      </p:sp>
    </p:spTree>
    <p:extLst>
      <p:ext uri="{BB962C8B-B14F-4D97-AF65-F5344CB8AC3E}">
        <p14:creationId xmlns:p14="http://schemas.microsoft.com/office/powerpoint/2010/main" val="1574280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E089D-FAC8-9916-29BB-C9894DDBDF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2EC0DF-4312-4EE1-8740-4591EB47D4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4F4E7D-DC59-1D2E-2DAD-AA021D999B6F}"/>
              </a:ext>
            </a:extLst>
          </p:cNvPr>
          <p:cNvSpPr>
            <a:spLocks noGrp="1"/>
          </p:cNvSpPr>
          <p:nvPr>
            <p:ph type="dt" sz="half" idx="10"/>
          </p:nvPr>
        </p:nvSpPr>
        <p:spPr/>
        <p:txBody>
          <a:bodyPr/>
          <a:lstStyle/>
          <a:p>
            <a:fld id="{10A939A0-E44C-A049-AF96-B701B6306C76}" type="datetimeFigureOut">
              <a:rPr lang="en-US" smtClean="0"/>
              <a:t>4/13/2024</a:t>
            </a:fld>
            <a:endParaRPr lang="en-US"/>
          </a:p>
        </p:txBody>
      </p:sp>
      <p:sp>
        <p:nvSpPr>
          <p:cNvPr id="5" name="Footer Placeholder 4">
            <a:extLst>
              <a:ext uri="{FF2B5EF4-FFF2-40B4-BE49-F238E27FC236}">
                <a16:creationId xmlns:a16="http://schemas.microsoft.com/office/drawing/2014/main" id="{D22063AB-A488-D086-091D-D32D05B5A6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20D456-4780-F86B-73E7-19FBC12D5C36}"/>
              </a:ext>
            </a:extLst>
          </p:cNvPr>
          <p:cNvSpPr>
            <a:spLocks noGrp="1"/>
          </p:cNvSpPr>
          <p:nvPr>
            <p:ph type="sldNum" sz="quarter" idx="12"/>
          </p:nvPr>
        </p:nvSpPr>
        <p:spPr/>
        <p:txBody>
          <a:bodyPr/>
          <a:lstStyle/>
          <a:p>
            <a:fld id="{EDAC1199-BA28-3A4E-8DBC-CC3A04506CB8}" type="slidenum">
              <a:rPr lang="en-US" smtClean="0"/>
              <a:t>‹#›</a:t>
            </a:fld>
            <a:endParaRPr lang="en-US"/>
          </a:p>
        </p:txBody>
      </p:sp>
    </p:spTree>
    <p:extLst>
      <p:ext uri="{BB962C8B-B14F-4D97-AF65-F5344CB8AC3E}">
        <p14:creationId xmlns:p14="http://schemas.microsoft.com/office/powerpoint/2010/main" val="37161157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46ED1-4B22-9F15-8416-C94A1C1749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491C418-DA6B-7D04-C854-54D41B637E1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3BBE26-482A-5F66-6264-F0E2CC07B802}"/>
              </a:ext>
            </a:extLst>
          </p:cNvPr>
          <p:cNvSpPr>
            <a:spLocks noGrp="1"/>
          </p:cNvSpPr>
          <p:nvPr>
            <p:ph type="dt" sz="half" idx="10"/>
          </p:nvPr>
        </p:nvSpPr>
        <p:spPr/>
        <p:txBody>
          <a:bodyPr/>
          <a:lstStyle/>
          <a:p>
            <a:fld id="{10A939A0-E44C-A049-AF96-B701B6306C76}" type="datetimeFigureOut">
              <a:rPr lang="en-US" smtClean="0"/>
              <a:t>4/13/2024</a:t>
            </a:fld>
            <a:endParaRPr lang="en-US"/>
          </a:p>
        </p:txBody>
      </p:sp>
      <p:sp>
        <p:nvSpPr>
          <p:cNvPr id="5" name="Footer Placeholder 4">
            <a:extLst>
              <a:ext uri="{FF2B5EF4-FFF2-40B4-BE49-F238E27FC236}">
                <a16:creationId xmlns:a16="http://schemas.microsoft.com/office/drawing/2014/main" id="{1D25C890-F6EA-5515-1F13-61B99415D8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04F47C-4828-13DD-F5FB-2B16454617A7}"/>
              </a:ext>
            </a:extLst>
          </p:cNvPr>
          <p:cNvSpPr>
            <a:spLocks noGrp="1"/>
          </p:cNvSpPr>
          <p:nvPr>
            <p:ph type="sldNum" sz="quarter" idx="12"/>
          </p:nvPr>
        </p:nvSpPr>
        <p:spPr/>
        <p:txBody>
          <a:bodyPr/>
          <a:lstStyle/>
          <a:p>
            <a:fld id="{EDAC1199-BA28-3A4E-8DBC-CC3A04506CB8}" type="slidenum">
              <a:rPr lang="en-US" smtClean="0"/>
              <a:t>‹#›</a:t>
            </a:fld>
            <a:endParaRPr lang="en-US"/>
          </a:p>
        </p:txBody>
      </p:sp>
    </p:spTree>
    <p:extLst>
      <p:ext uri="{BB962C8B-B14F-4D97-AF65-F5344CB8AC3E}">
        <p14:creationId xmlns:p14="http://schemas.microsoft.com/office/powerpoint/2010/main" val="2988195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E3B6F-83C1-63DC-6C07-249CC218F5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D5022B-D40C-CCCD-977F-73B1571E46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A4E5920-0FC0-1E6F-1392-2AFF03BFF6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FC1063-E0DB-EEA8-2AD2-0836707D23A7}"/>
              </a:ext>
            </a:extLst>
          </p:cNvPr>
          <p:cNvSpPr>
            <a:spLocks noGrp="1"/>
          </p:cNvSpPr>
          <p:nvPr>
            <p:ph type="dt" sz="half" idx="10"/>
          </p:nvPr>
        </p:nvSpPr>
        <p:spPr/>
        <p:txBody>
          <a:bodyPr/>
          <a:lstStyle/>
          <a:p>
            <a:fld id="{10A939A0-E44C-A049-AF96-B701B6306C76}" type="datetimeFigureOut">
              <a:rPr lang="en-US" smtClean="0"/>
              <a:t>4/13/2024</a:t>
            </a:fld>
            <a:endParaRPr lang="en-US"/>
          </a:p>
        </p:txBody>
      </p:sp>
      <p:sp>
        <p:nvSpPr>
          <p:cNvPr id="6" name="Footer Placeholder 5">
            <a:extLst>
              <a:ext uri="{FF2B5EF4-FFF2-40B4-BE49-F238E27FC236}">
                <a16:creationId xmlns:a16="http://schemas.microsoft.com/office/drawing/2014/main" id="{40A35484-7B3C-F66B-7524-DB4BE2B4CC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2AA817-E7C3-F05F-6AB7-071816B5EA43}"/>
              </a:ext>
            </a:extLst>
          </p:cNvPr>
          <p:cNvSpPr>
            <a:spLocks noGrp="1"/>
          </p:cNvSpPr>
          <p:nvPr>
            <p:ph type="sldNum" sz="quarter" idx="12"/>
          </p:nvPr>
        </p:nvSpPr>
        <p:spPr/>
        <p:txBody>
          <a:bodyPr/>
          <a:lstStyle/>
          <a:p>
            <a:fld id="{EDAC1199-BA28-3A4E-8DBC-CC3A04506CB8}" type="slidenum">
              <a:rPr lang="en-US" smtClean="0"/>
              <a:t>‹#›</a:t>
            </a:fld>
            <a:endParaRPr lang="en-US"/>
          </a:p>
        </p:txBody>
      </p:sp>
    </p:spTree>
    <p:extLst>
      <p:ext uri="{BB962C8B-B14F-4D97-AF65-F5344CB8AC3E}">
        <p14:creationId xmlns:p14="http://schemas.microsoft.com/office/powerpoint/2010/main" val="866120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15710-B83C-6C12-1847-89442AC9505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A8C8563-2F27-0963-C89B-8741035E26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92F5F6-2687-29E4-2108-54EE109A24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79E261-1168-CFCD-1914-B31E4261FC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33F188-A49C-FA07-5BDA-B2521F10D5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5D33E5-BA77-4BDB-4806-3378A34B0188}"/>
              </a:ext>
            </a:extLst>
          </p:cNvPr>
          <p:cNvSpPr>
            <a:spLocks noGrp="1"/>
          </p:cNvSpPr>
          <p:nvPr>
            <p:ph type="dt" sz="half" idx="10"/>
          </p:nvPr>
        </p:nvSpPr>
        <p:spPr/>
        <p:txBody>
          <a:bodyPr/>
          <a:lstStyle/>
          <a:p>
            <a:fld id="{10A939A0-E44C-A049-AF96-B701B6306C76}" type="datetimeFigureOut">
              <a:rPr lang="en-US" smtClean="0"/>
              <a:t>4/13/2024</a:t>
            </a:fld>
            <a:endParaRPr lang="en-US"/>
          </a:p>
        </p:txBody>
      </p:sp>
      <p:sp>
        <p:nvSpPr>
          <p:cNvPr id="8" name="Footer Placeholder 7">
            <a:extLst>
              <a:ext uri="{FF2B5EF4-FFF2-40B4-BE49-F238E27FC236}">
                <a16:creationId xmlns:a16="http://schemas.microsoft.com/office/drawing/2014/main" id="{614EE06E-D7D1-B3E3-E5A9-EA1DF535624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219EA7B-447E-CEC0-F847-4C88D97705E7}"/>
              </a:ext>
            </a:extLst>
          </p:cNvPr>
          <p:cNvSpPr>
            <a:spLocks noGrp="1"/>
          </p:cNvSpPr>
          <p:nvPr>
            <p:ph type="sldNum" sz="quarter" idx="12"/>
          </p:nvPr>
        </p:nvSpPr>
        <p:spPr/>
        <p:txBody>
          <a:bodyPr/>
          <a:lstStyle/>
          <a:p>
            <a:fld id="{EDAC1199-BA28-3A4E-8DBC-CC3A04506CB8}" type="slidenum">
              <a:rPr lang="en-US" smtClean="0"/>
              <a:t>‹#›</a:t>
            </a:fld>
            <a:endParaRPr lang="en-US"/>
          </a:p>
        </p:txBody>
      </p:sp>
    </p:spTree>
    <p:extLst>
      <p:ext uri="{BB962C8B-B14F-4D97-AF65-F5344CB8AC3E}">
        <p14:creationId xmlns:p14="http://schemas.microsoft.com/office/powerpoint/2010/main" val="2041164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134A8-5C29-A499-1FDF-662AD805671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269EE8-8E8E-BDA5-75AD-26C53B35EF96}"/>
              </a:ext>
            </a:extLst>
          </p:cNvPr>
          <p:cNvSpPr>
            <a:spLocks noGrp="1"/>
          </p:cNvSpPr>
          <p:nvPr>
            <p:ph type="dt" sz="half" idx="10"/>
          </p:nvPr>
        </p:nvSpPr>
        <p:spPr/>
        <p:txBody>
          <a:bodyPr/>
          <a:lstStyle/>
          <a:p>
            <a:fld id="{10A939A0-E44C-A049-AF96-B701B6306C76}" type="datetimeFigureOut">
              <a:rPr lang="en-US" smtClean="0"/>
              <a:t>4/13/2024</a:t>
            </a:fld>
            <a:endParaRPr lang="en-US"/>
          </a:p>
        </p:txBody>
      </p:sp>
      <p:sp>
        <p:nvSpPr>
          <p:cNvPr id="4" name="Footer Placeholder 3">
            <a:extLst>
              <a:ext uri="{FF2B5EF4-FFF2-40B4-BE49-F238E27FC236}">
                <a16:creationId xmlns:a16="http://schemas.microsoft.com/office/drawing/2014/main" id="{8589B3C6-47FA-D057-9320-541C8BF94F5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CAFC01-E7F9-D6B2-7D04-E26F0B2AE13F}"/>
              </a:ext>
            </a:extLst>
          </p:cNvPr>
          <p:cNvSpPr>
            <a:spLocks noGrp="1"/>
          </p:cNvSpPr>
          <p:nvPr>
            <p:ph type="sldNum" sz="quarter" idx="12"/>
          </p:nvPr>
        </p:nvSpPr>
        <p:spPr/>
        <p:txBody>
          <a:bodyPr/>
          <a:lstStyle/>
          <a:p>
            <a:fld id="{EDAC1199-BA28-3A4E-8DBC-CC3A04506CB8}" type="slidenum">
              <a:rPr lang="en-US" smtClean="0"/>
              <a:t>‹#›</a:t>
            </a:fld>
            <a:endParaRPr lang="en-US"/>
          </a:p>
        </p:txBody>
      </p:sp>
    </p:spTree>
    <p:extLst>
      <p:ext uri="{BB962C8B-B14F-4D97-AF65-F5344CB8AC3E}">
        <p14:creationId xmlns:p14="http://schemas.microsoft.com/office/powerpoint/2010/main" val="2974146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94C02D-0D17-C77E-B70C-B0FAA1183BCF}"/>
              </a:ext>
            </a:extLst>
          </p:cNvPr>
          <p:cNvSpPr>
            <a:spLocks noGrp="1"/>
          </p:cNvSpPr>
          <p:nvPr>
            <p:ph type="dt" sz="half" idx="10"/>
          </p:nvPr>
        </p:nvSpPr>
        <p:spPr/>
        <p:txBody>
          <a:bodyPr/>
          <a:lstStyle/>
          <a:p>
            <a:fld id="{10A939A0-E44C-A049-AF96-B701B6306C76}" type="datetimeFigureOut">
              <a:rPr lang="en-US" smtClean="0"/>
              <a:t>4/13/2024</a:t>
            </a:fld>
            <a:endParaRPr lang="en-US"/>
          </a:p>
        </p:txBody>
      </p:sp>
      <p:sp>
        <p:nvSpPr>
          <p:cNvPr id="3" name="Footer Placeholder 2">
            <a:extLst>
              <a:ext uri="{FF2B5EF4-FFF2-40B4-BE49-F238E27FC236}">
                <a16:creationId xmlns:a16="http://schemas.microsoft.com/office/drawing/2014/main" id="{40F2C14F-00B5-F5B0-E79E-B554A560918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FC8B3E-5A31-C21E-962E-90C2D424616E}"/>
              </a:ext>
            </a:extLst>
          </p:cNvPr>
          <p:cNvSpPr>
            <a:spLocks noGrp="1"/>
          </p:cNvSpPr>
          <p:nvPr>
            <p:ph type="sldNum" sz="quarter" idx="12"/>
          </p:nvPr>
        </p:nvSpPr>
        <p:spPr/>
        <p:txBody>
          <a:bodyPr/>
          <a:lstStyle/>
          <a:p>
            <a:fld id="{EDAC1199-BA28-3A4E-8DBC-CC3A04506CB8}" type="slidenum">
              <a:rPr lang="en-US" smtClean="0"/>
              <a:t>‹#›</a:t>
            </a:fld>
            <a:endParaRPr lang="en-US"/>
          </a:p>
        </p:txBody>
      </p:sp>
    </p:spTree>
    <p:extLst>
      <p:ext uri="{BB962C8B-B14F-4D97-AF65-F5344CB8AC3E}">
        <p14:creationId xmlns:p14="http://schemas.microsoft.com/office/powerpoint/2010/main" val="2974225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49459-A275-1012-9F40-8197842C8E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6140D1C-7348-D6A0-5873-7636794EC9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D198A7F-85C9-5F7C-358F-F8B1AA1C01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616D77-4E4A-5D9C-B5E7-271B941618D7}"/>
              </a:ext>
            </a:extLst>
          </p:cNvPr>
          <p:cNvSpPr>
            <a:spLocks noGrp="1"/>
          </p:cNvSpPr>
          <p:nvPr>
            <p:ph type="dt" sz="half" idx="10"/>
          </p:nvPr>
        </p:nvSpPr>
        <p:spPr/>
        <p:txBody>
          <a:bodyPr/>
          <a:lstStyle/>
          <a:p>
            <a:fld id="{10A939A0-E44C-A049-AF96-B701B6306C76}" type="datetimeFigureOut">
              <a:rPr lang="en-US" smtClean="0"/>
              <a:t>4/13/2024</a:t>
            </a:fld>
            <a:endParaRPr lang="en-US"/>
          </a:p>
        </p:txBody>
      </p:sp>
      <p:sp>
        <p:nvSpPr>
          <p:cNvPr id="6" name="Footer Placeholder 5">
            <a:extLst>
              <a:ext uri="{FF2B5EF4-FFF2-40B4-BE49-F238E27FC236}">
                <a16:creationId xmlns:a16="http://schemas.microsoft.com/office/drawing/2014/main" id="{6099ADE8-608F-30F7-1313-87AA8320C3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EE50F0-4B2B-045B-CADB-60C0921A8D77}"/>
              </a:ext>
            </a:extLst>
          </p:cNvPr>
          <p:cNvSpPr>
            <a:spLocks noGrp="1"/>
          </p:cNvSpPr>
          <p:nvPr>
            <p:ph type="sldNum" sz="quarter" idx="12"/>
          </p:nvPr>
        </p:nvSpPr>
        <p:spPr/>
        <p:txBody>
          <a:bodyPr/>
          <a:lstStyle/>
          <a:p>
            <a:fld id="{EDAC1199-BA28-3A4E-8DBC-CC3A04506CB8}" type="slidenum">
              <a:rPr lang="en-US" smtClean="0"/>
              <a:t>‹#›</a:t>
            </a:fld>
            <a:endParaRPr lang="en-US"/>
          </a:p>
        </p:txBody>
      </p:sp>
    </p:spTree>
    <p:extLst>
      <p:ext uri="{BB962C8B-B14F-4D97-AF65-F5344CB8AC3E}">
        <p14:creationId xmlns:p14="http://schemas.microsoft.com/office/powerpoint/2010/main" val="24901717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49705-8A8C-17CA-4AD4-805C5A3921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B96A36-A8CA-2465-E699-E58DDDF26A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A33B9E6-0108-CE2F-3768-170F182607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87680B-F9A7-7D90-0A8C-AB8DACCC8F02}"/>
              </a:ext>
            </a:extLst>
          </p:cNvPr>
          <p:cNvSpPr>
            <a:spLocks noGrp="1"/>
          </p:cNvSpPr>
          <p:nvPr>
            <p:ph type="dt" sz="half" idx="10"/>
          </p:nvPr>
        </p:nvSpPr>
        <p:spPr/>
        <p:txBody>
          <a:bodyPr/>
          <a:lstStyle/>
          <a:p>
            <a:fld id="{10A939A0-E44C-A049-AF96-B701B6306C76}" type="datetimeFigureOut">
              <a:rPr lang="en-US" smtClean="0"/>
              <a:t>4/13/2024</a:t>
            </a:fld>
            <a:endParaRPr lang="en-US"/>
          </a:p>
        </p:txBody>
      </p:sp>
      <p:sp>
        <p:nvSpPr>
          <p:cNvPr id="6" name="Footer Placeholder 5">
            <a:extLst>
              <a:ext uri="{FF2B5EF4-FFF2-40B4-BE49-F238E27FC236}">
                <a16:creationId xmlns:a16="http://schemas.microsoft.com/office/drawing/2014/main" id="{6BC19310-C8C1-CA86-208E-24AFCD06F4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291D2C-CFFF-5DA4-A66F-1C5B489719D7}"/>
              </a:ext>
            </a:extLst>
          </p:cNvPr>
          <p:cNvSpPr>
            <a:spLocks noGrp="1"/>
          </p:cNvSpPr>
          <p:nvPr>
            <p:ph type="sldNum" sz="quarter" idx="12"/>
          </p:nvPr>
        </p:nvSpPr>
        <p:spPr/>
        <p:txBody>
          <a:bodyPr/>
          <a:lstStyle/>
          <a:p>
            <a:fld id="{EDAC1199-BA28-3A4E-8DBC-CC3A04506CB8}" type="slidenum">
              <a:rPr lang="en-US" smtClean="0"/>
              <a:t>‹#›</a:t>
            </a:fld>
            <a:endParaRPr lang="en-US"/>
          </a:p>
        </p:txBody>
      </p:sp>
    </p:spTree>
    <p:extLst>
      <p:ext uri="{BB962C8B-B14F-4D97-AF65-F5344CB8AC3E}">
        <p14:creationId xmlns:p14="http://schemas.microsoft.com/office/powerpoint/2010/main" val="5588889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644B0B-7582-164E-38E0-591C939F54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2B29769-C5BA-6687-4667-B7E3549A1B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077720-F9DF-414D-5D18-C7BA12F17B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A939A0-E44C-A049-AF96-B701B6306C76}" type="datetimeFigureOut">
              <a:rPr lang="en-US" smtClean="0"/>
              <a:t>4/13/2024</a:t>
            </a:fld>
            <a:endParaRPr lang="en-US"/>
          </a:p>
        </p:txBody>
      </p:sp>
      <p:sp>
        <p:nvSpPr>
          <p:cNvPr id="5" name="Footer Placeholder 4">
            <a:extLst>
              <a:ext uri="{FF2B5EF4-FFF2-40B4-BE49-F238E27FC236}">
                <a16:creationId xmlns:a16="http://schemas.microsoft.com/office/drawing/2014/main" id="{9A122E00-A964-E1CF-D4D8-F037F77FD7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CA5D14-3995-B473-601F-AB130D2E69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AC1199-BA28-3A4E-8DBC-CC3A04506CB8}" type="slidenum">
              <a:rPr lang="en-US" smtClean="0"/>
              <a:t>‹#›</a:t>
            </a:fld>
            <a:endParaRPr lang="en-US"/>
          </a:p>
        </p:txBody>
      </p:sp>
    </p:spTree>
    <p:extLst>
      <p:ext uri="{BB962C8B-B14F-4D97-AF65-F5344CB8AC3E}">
        <p14:creationId xmlns:p14="http://schemas.microsoft.com/office/powerpoint/2010/main" val="31003435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FBC8D162-0242-6066-9379-5C4F7B930C7E}"/>
              </a:ext>
            </a:extLst>
          </p:cNvPr>
          <p:cNvSpPr/>
          <p:nvPr/>
        </p:nvSpPr>
        <p:spPr>
          <a:xfrm>
            <a:off x="0" y="0"/>
            <a:ext cx="1219200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D83CD2BA-9C39-D6F6-0674-41DB043340B6}"/>
              </a:ext>
            </a:extLst>
          </p:cNvPr>
          <p:cNvGrpSpPr/>
          <p:nvPr/>
        </p:nvGrpSpPr>
        <p:grpSpPr>
          <a:xfrm>
            <a:off x="0" y="-970844"/>
            <a:ext cx="8985954" cy="10617198"/>
            <a:chOff x="0" y="-970844"/>
            <a:chExt cx="8985954" cy="10617198"/>
          </a:xfrm>
          <a:blipFill>
            <a:blip r:embed="rId3"/>
            <a:stretch>
              <a:fillRect/>
            </a:stretch>
          </a:blipFill>
        </p:grpSpPr>
        <p:sp>
          <p:nvSpPr>
            <p:cNvPr id="8" name="Hexagon 7">
              <a:extLst>
                <a:ext uri="{FF2B5EF4-FFF2-40B4-BE49-F238E27FC236}">
                  <a16:creationId xmlns:a16="http://schemas.microsoft.com/office/drawing/2014/main" id="{511DD0D6-9E38-24F9-FBB4-292BC24CCCE9}"/>
                </a:ext>
              </a:extLst>
            </p:cNvPr>
            <p:cNvSpPr/>
            <p:nvPr/>
          </p:nvSpPr>
          <p:spPr>
            <a:xfrm>
              <a:off x="0" y="0"/>
              <a:ext cx="2133600" cy="1862667"/>
            </a:xfrm>
            <a:prstGeom prst="hexagon">
              <a:avLst/>
            </a:prstGeom>
            <a:grp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BB768587-2288-4635-41E0-96CAA8367FD1}"/>
                </a:ext>
              </a:extLst>
            </p:cNvPr>
            <p:cNvSpPr/>
            <p:nvPr/>
          </p:nvSpPr>
          <p:spPr>
            <a:xfrm>
              <a:off x="0" y="1947333"/>
              <a:ext cx="2133600" cy="1862667"/>
            </a:xfrm>
            <a:prstGeom prst="hexagon">
              <a:avLst/>
            </a:prstGeom>
            <a:grp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5BED989E-AD14-CC89-6679-BCDB65666741}"/>
                </a:ext>
              </a:extLst>
            </p:cNvPr>
            <p:cNvSpPr/>
            <p:nvPr/>
          </p:nvSpPr>
          <p:spPr>
            <a:xfrm>
              <a:off x="0" y="3894666"/>
              <a:ext cx="2133600" cy="1862667"/>
            </a:xfrm>
            <a:prstGeom prst="hexagon">
              <a:avLst/>
            </a:prstGeom>
            <a:grp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a:extLst>
                <a:ext uri="{FF2B5EF4-FFF2-40B4-BE49-F238E27FC236}">
                  <a16:creationId xmlns:a16="http://schemas.microsoft.com/office/drawing/2014/main" id="{9D100664-6CEB-85EC-F3F9-8C07F515EB82}"/>
                </a:ext>
              </a:extLst>
            </p:cNvPr>
            <p:cNvSpPr/>
            <p:nvPr/>
          </p:nvSpPr>
          <p:spPr>
            <a:xfrm>
              <a:off x="0" y="5841999"/>
              <a:ext cx="2133600" cy="1862667"/>
            </a:xfrm>
            <a:prstGeom prst="hexagon">
              <a:avLst/>
            </a:prstGeom>
            <a:grp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86EC51C0-4674-98A4-2CDC-D16F5F72B6A2}"/>
                </a:ext>
              </a:extLst>
            </p:cNvPr>
            <p:cNvSpPr/>
            <p:nvPr/>
          </p:nvSpPr>
          <p:spPr>
            <a:xfrm>
              <a:off x="1721555" y="-970844"/>
              <a:ext cx="2133600" cy="1862667"/>
            </a:xfrm>
            <a:prstGeom prst="hexagon">
              <a:avLst/>
            </a:prstGeom>
            <a:grp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853A71BA-285B-6A51-EE45-373BCF4FE43B}"/>
                </a:ext>
              </a:extLst>
            </p:cNvPr>
            <p:cNvSpPr/>
            <p:nvPr/>
          </p:nvSpPr>
          <p:spPr>
            <a:xfrm>
              <a:off x="1721555" y="976489"/>
              <a:ext cx="2133600" cy="1862667"/>
            </a:xfrm>
            <a:prstGeom prst="hexagon">
              <a:avLst/>
            </a:prstGeom>
            <a:grp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FF3D08DC-C6D2-5A86-8593-54EF206BFCF5}"/>
                </a:ext>
              </a:extLst>
            </p:cNvPr>
            <p:cNvSpPr/>
            <p:nvPr/>
          </p:nvSpPr>
          <p:spPr>
            <a:xfrm>
              <a:off x="1721555" y="2923822"/>
              <a:ext cx="2133600" cy="1862667"/>
            </a:xfrm>
            <a:prstGeom prst="hexagon">
              <a:avLst/>
            </a:prstGeom>
            <a:grp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AB0FA8BB-F76C-70FE-78EA-D8DE9172B08C}"/>
                </a:ext>
              </a:extLst>
            </p:cNvPr>
            <p:cNvSpPr/>
            <p:nvPr/>
          </p:nvSpPr>
          <p:spPr>
            <a:xfrm>
              <a:off x="1721555" y="4871155"/>
              <a:ext cx="2133600" cy="1862667"/>
            </a:xfrm>
            <a:prstGeom prst="hexagon">
              <a:avLst/>
            </a:prstGeom>
            <a:grp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a:extLst>
                <a:ext uri="{FF2B5EF4-FFF2-40B4-BE49-F238E27FC236}">
                  <a16:creationId xmlns:a16="http://schemas.microsoft.com/office/drawing/2014/main" id="{3E46E1FA-3435-1358-4C4D-D554B4BDA54B}"/>
                </a:ext>
              </a:extLst>
            </p:cNvPr>
            <p:cNvSpPr/>
            <p:nvPr/>
          </p:nvSpPr>
          <p:spPr>
            <a:xfrm>
              <a:off x="3426177" y="0"/>
              <a:ext cx="2133600" cy="1862667"/>
            </a:xfrm>
            <a:prstGeom prst="hexagon">
              <a:avLst/>
            </a:prstGeom>
            <a:grp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a:extLst>
                <a:ext uri="{FF2B5EF4-FFF2-40B4-BE49-F238E27FC236}">
                  <a16:creationId xmlns:a16="http://schemas.microsoft.com/office/drawing/2014/main" id="{4B8BCAFF-3875-1536-F1C7-50E1B68AF5E1}"/>
                </a:ext>
              </a:extLst>
            </p:cNvPr>
            <p:cNvSpPr/>
            <p:nvPr/>
          </p:nvSpPr>
          <p:spPr>
            <a:xfrm>
              <a:off x="3426177" y="1947333"/>
              <a:ext cx="2133600" cy="1862667"/>
            </a:xfrm>
            <a:prstGeom prst="hexagon">
              <a:avLst/>
            </a:prstGeom>
            <a:grp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a:extLst>
                <a:ext uri="{FF2B5EF4-FFF2-40B4-BE49-F238E27FC236}">
                  <a16:creationId xmlns:a16="http://schemas.microsoft.com/office/drawing/2014/main" id="{55BDCA64-0FA6-76C1-C72C-D8264A853DB7}"/>
                </a:ext>
              </a:extLst>
            </p:cNvPr>
            <p:cNvSpPr/>
            <p:nvPr/>
          </p:nvSpPr>
          <p:spPr>
            <a:xfrm>
              <a:off x="3426177" y="3894666"/>
              <a:ext cx="2133600" cy="1862667"/>
            </a:xfrm>
            <a:prstGeom prst="hexagon">
              <a:avLst/>
            </a:prstGeom>
            <a:grp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Hexagon 22">
              <a:extLst>
                <a:ext uri="{FF2B5EF4-FFF2-40B4-BE49-F238E27FC236}">
                  <a16:creationId xmlns:a16="http://schemas.microsoft.com/office/drawing/2014/main" id="{D359B57C-0319-701E-4474-6E5443FA8617}"/>
                </a:ext>
              </a:extLst>
            </p:cNvPr>
            <p:cNvSpPr/>
            <p:nvPr/>
          </p:nvSpPr>
          <p:spPr>
            <a:xfrm>
              <a:off x="3426177" y="5841999"/>
              <a:ext cx="2133600" cy="1862667"/>
            </a:xfrm>
            <a:prstGeom prst="hexagon">
              <a:avLst/>
            </a:prstGeom>
            <a:grp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exagon 24">
              <a:extLst>
                <a:ext uri="{FF2B5EF4-FFF2-40B4-BE49-F238E27FC236}">
                  <a16:creationId xmlns:a16="http://schemas.microsoft.com/office/drawing/2014/main" id="{3BACEF97-D063-A277-1F13-799E2E4D828F}"/>
                </a:ext>
              </a:extLst>
            </p:cNvPr>
            <p:cNvSpPr/>
            <p:nvPr/>
          </p:nvSpPr>
          <p:spPr>
            <a:xfrm>
              <a:off x="5147732" y="2918177"/>
              <a:ext cx="2133600" cy="1862667"/>
            </a:xfrm>
            <a:prstGeom prst="hexagon">
              <a:avLst/>
            </a:prstGeom>
            <a:grp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xagon 25">
              <a:extLst>
                <a:ext uri="{FF2B5EF4-FFF2-40B4-BE49-F238E27FC236}">
                  <a16:creationId xmlns:a16="http://schemas.microsoft.com/office/drawing/2014/main" id="{5AB66E46-75C6-0FA6-9637-EA16DFE43278}"/>
                </a:ext>
              </a:extLst>
            </p:cNvPr>
            <p:cNvSpPr/>
            <p:nvPr/>
          </p:nvSpPr>
          <p:spPr>
            <a:xfrm>
              <a:off x="5147732" y="4865510"/>
              <a:ext cx="2133600" cy="1862667"/>
            </a:xfrm>
            <a:prstGeom prst="hexagon">
              <a:avLst/>
            </a:prstGeom>
            <a:grp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exagon 26">
              <a:extLst>
                <a:ext uri="{FF2B5EF4-FFF2-40B4-BE49-F238E27FC236}">
                  <a16:creationId xmlns:a16="http://schemas.microsoft.com/office/drawing/2014/main" id="{A4D80B0F-F422-3E68-731E-6349DF061E74}"/>
                </a:ext>
              </a:extLst>
            </p:cNvPr>
            <p:cNvSpPr/>
            <p:nvPr/>
          </p:nvSpPr>
          <p:spPr>
            <a:xfrm>
              <a:off x="5147732" y="6812843"/>
              <a:ext cx="2133600" cy="1862667"/>
            </a:xfrm>
            <a:prstGeom prst="hexagon">
              <a:avLst/>
            </a:prstGeom>
            <a:grp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exagon 28">
              <a:extLst>
                <a:ext uri="{FF2B5EF4-FFF2-40B4-BE49-F238E27FC236}">
                  <a16:creationId xmlns:a16="http://schemas.microsoft.com/office/drawing/2014/main" id="{AC6CF1D4-8773-BAA1-70F5-77F8C85057AC}"/>
                </a:ext>
              </a:extLst>
            </p:cNvPr>
            <p:cNvSpPr/>
            <p:nvPr/>
          </p:nvSpPr>
          <p:spPr>
            <a:xfrm>
              <a:off x="6852354" y="5836354"/>
              <a:ext cx="2133600" cy="1862667"/>
            </a:xfrm>
            <a:prstGeom prst="hexagon">
              <a:avLst/>
            </a:prstGeom>
            <a:grp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exagon 29">
              <a:extLst>
                <a:ext uri="{FF2B5EF4-FFF2-40B4-BE49-F238E27FC236}">
                  <a16:creationId xmlns:a16="http://schemas.microsoft.com/office/drawing/2014/main" id="{51962446-3EC2-127A-F1E2-C84862430A36}"/>
                </a:ext>
              </a:extLst>
            </p:cNvPr>
            <p:cNvSpPr/>
            <p:nvPr/>
          </p:nvSpPr>
          <p:spPr>
            <a:xfrm>
              <a:off x="6852354" y="7783687"/>
              <a:ext cx="2133600" cy="1862667"/>
            </a:xfrm>
            <a:prstGeom prst="hexagon">
              <a:avLst/>
            </a:prstGeom>
            <a:grp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itle 1">
            <a:extLst>
              <a:ext uri="{FF2B5EF4-FFF2-40B4-BE49-F238E27FC236}">
                <a16:creationId xmlns:a16="http://schemas.microsoft.com/office/drawing/2014/main" id="{8E4847D6-DF1A-93F3-6D96-C5EB10405ADA}"/>
              </a:ext>
            </a:extLst>
          </p:cNvPr>
          <p:cNvSpPr>
            <a:spLocks noGrp="1"/>
          </p:cNvSpPr>
          <p:nvPr>
            <p:ph type="ctrTitle"/>
          </p:nvPr>
        </p:nvSpPr>
        <p:spPr>
          <a:xfrm>
            <a:off x="4975454" y="1398322"/>
            <a:ext cx="7566991" cy="1647296"/>
          </a:xfrm>
        </p:spPr>
        <p:txBody>
          <a:bodyPr>
            <a:noAutofit/>
          </a:bodyPr>
          <a:lstStyle/>
          <a:p>
            <a:r>
              <a:rPr lang="en-US" sz="12500" b="1" err="1">
                <a:latin typeface="Verdana" panose="020B0604030504040204" pitchFamily="34" charset="0"/>
                <a:ea typeface="Verdana" panose="020B0604030504040204" pitchFamily="34" charset="0"/>
                <a:cs typeface="Verdana" panose="020B0604030504040204" pitchFamily="34" charset="0"/>
              </a:rPr>
              <a:t>Koffect</a:t>
            </a:r>
            <a:endParaRPr lang="en-US" sz="12500" b="1">
              <a:latin typeface="Verdana" panose="020B0604030504040204" pitchFamily="34" charset="0"/>
              <a:ea typeface="Verdana" panose="020B0604030504040204" pitchFamily="34" charset="0"/>
              <a:cs typeface="Verdana" panose="020B0604030504040204" pitchFamily="34" charset="0"/>
            </a:endParaRPr>
          </a:p>
        </p:txBody>
      </p:sp>
      <p:sp>
        <p:nvSpPr>
          <p:cNvPr id="34" name="TextBox 33">
            <a:extLst>
              <a:ext uri="{FF2B5EF4-FFF2-40B4-BE49-F238E27FC236}">
                <a16:creationId xmlns:a16="http://schemas.microsoft.com/office/drawing/2014/main" id="{CD6D2CC2-5739-2666-6EFF-465E1E8B4A3A}"/>
              </a:ext>
            </a:extLst>
          </p:cNvPr>
          <p:cNvSpPr txBox="1"/>
          <p:nvPr/>
        </p:nvSpPr>
        <p:spPr>
          <a:xfrm>
            <a:off x="7281332" y="3551276"/>
            <a:ext cx="3168012" cy="861774"/>
          </a:xfrm>
          <a:prstGeom prst="rect">
            <a:avLst/>
          </a:prstGeom>
          <a:noFill/>
        </p:spPr>
        <p:txBody>
          <a:bodyPr wrap="square" rtlCol="0">
            <a:spAutoFit/>
          </a:bodyPr>
          <a:lstStyle/>
          <a:p>
            <a:r>
              <a:rPr lang="en-US" sz="2500">
                <a:latin typeface="Verdana" panose="020B0604030504040204" pitchFamily="34" charset="0"/>
                <a:ea typeface="Verdana" panose="020B0604030504040204" pitchFamily="34" charset="0"/>
                <a:cs typeface="Verdana" panose="020B0604030504040204" pitchFamily="34" charset="0"/>
              </a:rPr>
              <a:t>Team members:</a:t>
            </a:r>
          </a:p>
          <a:p>
            <a:r>
              <a:rPr lang="en-US" sz="2500">
                <a:latin typeface="Verdana" panose="020B0604030504040204" pitchFamily="34" charset="0"/>
                <a:ea typeface="Verdana" panose="020B0604030504040204" pitchFamily="34" charset="0"/>
                <a:cs typeface="Verdana" panose="020B0604030504040204" pitchFamily="34" charset="0"/>
              </a:rPr>
              <a:t>Jaran Chao</a:t>
            </a:r>
          </a:p>
        </p:txBody>
      </p:sp>
      <p:sp>
        <p:nvSpPr>
          <p:cNvPr id="4" name="TextBox 3">
            <a:extLst>
              <a:ext uri="{FF2B5EF4-FFF2-40B4-BE49-F238E27FC236}">
                <a16:creationId xmlns:a16="http://schemas.microsoft.com/office/drawing/2014/main" id="{415B7E96-A52F-448C-AF8D-279B09AF73E9}"/>
              </a:ext>
            </a:extLst>
          </p:cNvPr>
          <p:cNvSpPr txBox="1"/>
          <p:nvPr/>
        </p:nvSpPr>
        <p:spPr>
          <a:xfrm>
            <a:off x="7281332" y="4742090"/>
            <a:ext cx="5315483" cy="1246495"/>
          </a:xfrm>
          <a:prstGeom prst="rect">
            <a:avLst/>
          </a:prstGeom>
          <a:noFill/>
        </p:spPr>
        <p:txBody>
          <a:bodyPr wrap="square" rtlCol="0">
            <a:spAutoFit/>
          </a:bodyPr>
          <a:lstStyle/>
          <a:p>
            <a:r>
              <a:rPr lang="en-US" sz="2500">
                <a:latin typeface="Verdana" panose="020B0604030504040204" pitchFamily="34" charset="0"/>
                <a:ea typeface="Verdana" panose="020B0604030504040204" pitchFamily="34" charset="0"/>
                <a:cs typeface="Verdana" panose="020B0604030504040204" pitchFamily="34" charset="0"/>
              </a:rPr>
              <a:t>Project Advisor:</a:t>
            </a:r>
          </a:p>
          <a:p>
            <a:r>
              <a:rPr lang="en-US" sz="2500">
                <a:latin typeface="Verdana" panose="020B0604030504040204" pitchFamily="34" charset="0"/>
                <a:ea typeface="Verdana" panose="020B0604030504040204" pitchFamily="34" charset="0"/>
                <a:cs typeface="Verdana" panose="020B0604030504040204" pitchFamily="34" charset="0"/>
              </a:rPr>
              <a:t>Professor William Hawkins III</a:t>
            </a:r>
          </a:p>
          <a:p>
            <a:endParaRPr lang="en-US" sz="2500"/>
          </a:p>
        </p:txBody>
      </p:sp>
    </p:spTree>
    <p:extLst>
      <p:ext uri="{BB962C8B-B14F-4D97-AF65-F5344CB8AC3E}">
        <p14:creationId xmlns:p14="http://schemas.microsoft.com/office/powerpoint/2010/main" val="3076089605"/>
      </p:ext>
    </p:extLst>
  </p:cSld>
  <p:clrMapOvr>
    <a:masterClrMapping/>
  </p:clrMapOvr>
  <mc:AlternateContent xmlns:mc="http://schemas.openxmlformats.org/markup-compatibility/2006" xmlns:p14="http://schemas.microsoft.com/office/powerpoint/2010/main">
    <mc:Choice Requires="p14">
      <p:transition spd="slow" p14:dur="2000" advTm="15419"/>
    </mc:Choice>
    <mc:Fallback xmlns="">
      <p:transition spd="slow" advTm="1541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A044D-0B06-94AF-AEDD-C900B2C4D351}"/>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7A607D65-FDD4-1F2B-8A78-565ADF0F65AD}"/>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5ABE0158-78BE-C94F-5537-743848154E62}"/>
              </a:ext>
            </a:extLst>
          </p:cNvPr>
          <p:cNvGrpSpPr/>
          <p:nvPr/>
        </p:nvGrpSpPr>
        <p:grpSpPr>
          <a:xfrm>
            <a:off x="0" y="2040836"/>
            <a:ext cx="12192000" cy="4817164"/>
            <a:chOff x="0" y="2031564"/>
            <a:chExt cx="6096000" cy="4942000"/>
          </a:xfrm>
          <a:solidFill>
            <a:schemeClr val="accent1">
              <a:lumMod val="40000"/>
              <a:lumOff val="60000"/>
            </a:schemeClr>
          </a:solidFill>
          <a:effectLst/>
        </p:grpSpPr>
        <p:sp>
          <p:nvSpPr>
            <p:cNvPr id="4" name="Rectangle 3">
              <a:extLst>
                <a:ext uri="{FF2B5EF4-FFF2-40B4-BE49-F238E27FC236}">
                  <a16:creationId xmlns:a16="http://schemas.microsoft.com/office/drawing/2014/main" id="{633D9B26-C1A7-7259-CDE8-1E23F6B625F7}"/>
                </a:ext>
              </a:extLst>
            </p:cNvPr>
            <p:cNvSpPr/>
            <p:nvPr/>
          </p:nvSpPr>
          <p:spPr>
            <a:xfrm>
              <a:off x="0" y="2031564"/>
              <a:ext cx="6096000" cy="49420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9F92F49-0908-D75E-A68C-F2C75BB7A5B7}"/>
                </a:ext>
              </a:extLst>
            </p:cNvPr>
            <p:cNvSpPr txBox="1"/>
            <p:nvPr/>
          </p:nvSpPr>
          <p:spPr>
            <a:xfrm>
              <a:off x="443948" y="2750137"/>
              <a:ext cx="5208104" cy="3504853"/>
            </a:xfrm>
            <a:prstGeom prst="rect">
              <a:avLst/>
            </a:prstGeom>
            <a:grpFill/>
            <a:ln>
              <a:noFill/>
            </a:ln>
          </p:spPr>
          <p:txBody>
            <a:bodyPr wrap="square" rtlCol="0">
              <a:spAutoFit/>
            </a:bodyPr>
            <a:lstStyle/>
            <a:p>
              <a:pPr algn="ctr"/>
              <a:r>
                <a:rPr lang="en-US" sz="2400">
                  <a:latin typeface="Verdana" panose="020B0604030504040204" pitchFamily="34" charset="0"/>
                  <a:ea typeface="Verdana" panose="020B0604030504040204" pitchFamily="34" charset="0"/>
                  <a:cs typeface="Verdana" panose="020B0604030504040204" pitchFamily="34" charset="0"/>
                </a:rPr>
                <a:t>With </a:t>
              </a:r>
              <a:r>
                <a:rPr lang="en-US" sz="2400" err="1">
                  <a:latin typeface="Verdana" panose="020B0604030504040204" pitchFamily="34" charset="0"/>
                  <a:ea typeface="Verdana" panose="020B0604030504040204" pitchFamily="34" charset="0"/>
                  <a:cs typeface="Verdana" panose="020B0604030504040204" pitchFamily="34" charset="0"/>
                </a:rPr>
                <a:t>Koffect’s</a:t>
              </a:r>
              <a:r>
                <a:rPr lang="en-US" sz="2400">
                  <a:latin typeface="Verdana" panose="020B0604030504040204" pitchFamily="34" charset="0"/>
                  <a:ea typeface="Verdana" panose="020B0604030504040204" pitchFamily="34" charset="0"/>
                  <a:cs typeface="Verdana" panose="020B0604030504040204" pitchFamily="34" charset="0"/>
                </a:rPr>
                <a:t> focus on context-oriented programming, it will allow for code written in </a:t>
              </a:r>
              <a:r>
                <a:rPr lang="en-US" sz="2400" err="1">
                  <a:latin typeface="Verdana" panose="020B0604030504040204" pitchFamily="34" charset="0"/>
                  <a:ea typeface="Verdana" panose="020B0604030504040204" pitchFamily="34" charset="0"/>
                  <a:cs typeface="Verdana" panose="020B0604030504040204" pitchFamily="34" charset="0"/>
                </a:rPr>
                <a:t>Koffect</a:t>
              </a:r>
              <a:r>
                <a:rPr lang="en-US" sz="2400">
                  <a:latin typeface="Verdana" panose="020B0604030504040204" pitchFamily="34" charset="0"/>
                  <a:ea typeface="Verdana" panose="020B0604030504040204" pitchFamily="34" charset="0"/>
                  <a:cs typeface="Verdana" panose="020B0604030504040204" pitchFamily="34" charset="0"/>
                </a:rPr>
                <a:t> to better model real world contextual dependent situations with minimal boilerplate. This will allow for developers to better model the business logic of their application, improving development speed as well as developer happiness to help bring better and safer software into the world. Furthermore, it would help developers to break into heavily contextual problem spaces that were previously difficult to model in other programming languages.</a:t>
              </a:r>
            </a:p>
          </p:txBody>
        </p:sp>
      </p:grpSp>
      <p:sp>
        <p:nvSpPr>
          <p:cNvPr id="3" name="Rectangle 2">
            <a:extLst>
              <a:ext uri="{FF2B5EF4-FFF2-40B4-BE49-F238E27FC236}">
                <a16:creationId xmlns:a16="http://schemas.microsoft.com/office/drawing/2014/main" id="{75AAC35C-AF16-D004-1442-F5A9CB2C7256}"/>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7500" b="1">
                <a:latin typeface="Verdana" panose="020B0604030504040204" pitchFamily="34" charset="0"/>
                <a:ea typeface="Verdana" panose="020B0604030504040204" pitchFamily="34" charset="0"/>
                <a:cs typeface="Verdana" panose="020B0604030504040204" pitchFamily="34" charset="0"/>
              </a:rPr>
              <a:t>Broader Impacts</a:t>
            </a:r>
          </a:p>
        </p:txBody>
      </p:sp>
    </p:spTree>
    <p:extLst>
      <p:ext uri="{BB962C8B-B14F-4D97-AF65-F5344CB8AC3E}">
        <p14:creationId xmlns:p14="http://schemas.microsoft.com/office/powerpoint/2010/main" val="3488788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8252">
        <p159:morph option="byObject"/>
      </p:transition>
    </mc:Choice>
    <mc:Fallback xmlns="">
      <p:transition spd="slow" advTm="58252">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352243A-CCAC-926C-C479-F4B1735F1481}"/>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F782F007-7280-89F9-2B8E-52A5F210F37D}"/>
              </a:ext>
            </a:extLst>
          </p:cNvPr>
          <p:cNvGrpSpPr/>
          <p:nvPr/>
        </p:nvGrpSpPr>
        <p:grpSpPr>
          <a:xfrm>
            <a:off x="0" y="-4764156"/>
            <a:ext cx="6096000" cy="4764156"/>
            <a:chOff x="0" y="2085945"/>
            <a:chExt cx="6096000" cy="4887618"/>
          </a:xfrm>
          <a:solidFill>
            <a:schemeClr val="accent1">
              <a:lumMod val="40000"/>
              <a:lumOff val="60000"/>
            </a:schemeClr>
          </a:solidFill>
          <a:effectLst/>
        </p:grpSpPr>
        <p:sp>
          <p:nvSpPr>
            <p:cNvPr id="4" name="Rectangle 3">
              <a:extLst>
                <a:ext uri="{FF2B5EF4-FFF2-40B4-BE49-F238E27FC236}">
                  <a16:creationId xmlns:a16="http://schemas.microsoft.com/office/drawing/2014/main" id="{E61F07A9-1742-FEF6-DD00-861130D3EA91}"/>
                </a:ext>
              </a:extLst>
            </p:cNvPr>
            <p:cNvSpPr/>
            <p:nvPr/>
          </p:nvSpPr>
          <p:spPr>
            <a:xfrm>
              <a:off x="0" y="2085945"/>
              <a:ext cx="6096000" cy="4887618"/>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695EF39-E227-1E90-3636-46C37EF9EC37}"/>
                </a:ext>
              </a:extLst>
            </p:cNvPr>
            <p:cNvSpPr txBox="1"/>
            <p:nvPr/>
          </p:nvSpPr>
          <p:spPr>
            <a:xfrm>
              <a:off x="583096" y="2686878"/>
              <a:ext cx="5208104" cy="647293"/>
            </a:xfrm>
            <a:prstGeom prst="rect">
              <a:avLst/>
            </a:prstGeom>
            <a:grpFill/>
            <a:ln>
              <a:noFill/>
            </a:ln>
          </p:spPr>
          <p:txBody>
            <a:bodyPr wrap="square" rtlCol="0">
              <a:spAutoFit/>
            </a:bodyPr>
            <a:lstStyle/>
            <a:p>
              <a:pPr algn="ctr"/>
              <a:r>
                <a:rPr lang="en-US" sz="3500">
                  <a:latin typeface="Verdana" panose="020B0604030504040204" pitchFamily="34" charset="0"/>
                  <a:ea typeface="Verdana" panose="020B0604030504040204" pitchFamily="34" charset="0"/>
                  <a:cs typeface="Verdana" panose="020B0604030504040204" pitchFamily="34" charset="0"/>
                </a:rPr>
                <a:t>Software Developer</a:t>
              </a:r>
            </a:p>
          </p:txBody>
        </p:sp>
        <p:sp>
          <p:nvSpPr>
            <p:cNvPr id="10" name="TextBox 9">
              <a:extLst>
                <a:ext uri="{FF2B5EF4-FFF2-40B4-BE49-F238E27FC236}">
                  <a16:creationId xmlns:a16="http://schemas.microsoft.com/office/drawing/2014/main" id="{8CD305AB-F163-F826-66B2-E2998CBE901C}"/>
                </a:ext>
              </a:extLst>
            </p:cNvPr>
            <p:cNvSpPr txBox="1"/>
            <p:nvPr/>
          </p:nvSpPr>
          <p:spPr>
            <a:xfrm>
              <a:off x="583096" y="3455701"/>
              <a:ext cx="5208104" cy="2857560"/>
            </a:xfrm>
            <a:prstGeom prst="rect">
              <a:avLst/>
            </a:prstGeom>
            <a:grpFill/>
            <a:ln>
              <a:noFill/>
            </a:ln>
          </p:spPr>
          <p:txBody>
            <a:bodyPr wrap="square" rtlCol="0">
              <a:spAutoFit/>
            </a:bodyPr>
            <a:lstStyle/>
            <a:p>
              <a:pPr algn="ctr"/>
              <a:r>
                <a:rPr lang="en-US" sz="2500">
                  <a:latin typeface="Verdana" panose="020B0604030504040204" pitchFamily="34" charset="0"/>
                  <a:ea typeface="Verdana" panose="020B0604030504040204" pitchFamily="34" charset="0"/>
                  <a:cs typeface="Verdana" panose="020B0604030504040204" pitchFamily="34" charset="0"/>
                </a:rPr>
                <a:t>I want the language to be expressive and powerful enough to express my complex business logic and business solution. Preferably in an idiomatic, elegant, and concise manner.</a:t>
              </a:r>
            </a:p>
          </p:txBody>
        </p:sp>
      </p:grpSp>
      <p:grpSp>
        <p:nvGrpSpPr>
          <p:cNvPr id="13" name="Group 12">
            <a:extLst>
              <a:ext uri="{FF2B5EF4-FFF2-40B4-BE49-F238E27FC236}">
                <a16:creationId xmlns:a16="http://schemas.microsoft.com/office/drawing/2014/main" id="{2C53CF7F-2FF4-D7E1-8D51-846629606763}"/>
              </a:ext>
            </a:extLst>
          </p:cNvPr>
          <p:cNvGrpSpPr/>
          <p:nvPr/>
        </p:nvGrpSpPr>
        <p:grpSpPr>
          <a:xfrm>
            <a:off x="6096000" y="-4764156"/>
            <a:ext cx="6096000" cy="4764155"/>
            <a:chOff x="0" y="2085945"/>
            <a:chExt cx="6096000" cy="4887617"/>
          </a:xfrm>
          <a:effectLst/>
        </p:grpSpPr>
        <p:sp>
          <p:nvSpPr>
            <p:cNvPr id="14" name="Rectangle 13">
              <a:extLst>
                <a:ext uri="{FF2B5EF4-FFF2-40B4-BE49-F238E27FC236}">
                  <a16:creationId xmlns:a16="http://schemas.microsoft.com/office/drawing/2014/main" id="{D68CB7C2-59D7-5124-472F-0C2FAEBC2AE8}"/>
                </a:ext>
              </a:extLst>
            </p:cNvPr>
            <p:cNvSpPr/>
            <p:nvPr/>
          </p:nvSpPr>
          <p:spPr>
            <a:xfrm>
              <a:off x="0" y="2085945"/>
              <a:ext cx="6096000" cy="488761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3AE5979-859E-E392-4D68-A612572833ED}"/>
                </a:ext>
              </a:extLst>
            </p:cNvPr>
            <p:cNvSpPr txBox="1"/>
            <p:nvPr/>
          </p:nvSpPr>
          <p:spPr>
            <a:xfrm>
              <a:off x="583096" y="2686878"/>
              <a:ext cx="5208104" cy="647293"/>
            </a:xfrm>
            <a:prstGeom prst="rect">
              <a:avLst/>
            </a:prstGeom>
            <a:noFill/>
            <a:ln>
              <a:noFill/>
            </a:ln>
          </p:spPr>
          <p:txBody>
            <a:bodyPr wrap="square" rtlCol="0">
              <a:spAutoFit/>
            </a:bodyPr>
            <a:lstStyle/>
            <a:p>
              <a:pPr algn="ctr"/>
              <a:r>
                <a:rPr lang="en-US" sz="3500">
                  <a:latin typeface="Verdana" panose="020B0604030504040204" pitchFamily="34" charset="0"/>
                  <a:ea typeface="Verdana" panose="020B0604030504040204" pitchFamily="34" charset="0"/>
                  <a:cs typeface="Verdana" panose="020B0604030504040204" pitchFamily="34" charset="0"/>
                </a:rPr>
                <a:t>Library Maintainer</a:t>
              </a:r>
            </a:p>
          </p:txBody>
        </p:sp>
        <p:sp>
          <p:nvSpPr>
            <p:cNvPr id="16" name="TextBox 15">
              <a:extLst>
                <a:ext uri="{FF2B5EF4-FFF2-40B4-BE49-F238E27FC236}">
                  <a16:creationId xmlns:a16="http://schemas.microsoft.com/office/drawing/2014/main" id="{59010B11-762E-B4D6-5CA1-6B859691081E}"/>
                </a:ext>
              </a:extLst>
            </p:cNvPr>
            <p:cNvSpPr txBox="1"/>
            <p:nvPr/>
          </p:nvSpPr>
          <p:spPr>
            <a:xfrm>
              <a:off x="583096" y="3455701"/>
              <a:ext cx="5208104" cy="2068178"/>
            </a:xfrm>
            <a:prstGeom prst="rect">
              <a:avLst/>
            </a:prstGeom>
            <a:noFill/>
            <a:ln>
              <a:noFill/>
            </a:ln>
          </p:spPr>
          <p:txBody>
            <a:bodyPr wrap="square" rtlCol="0">
              <a:spAutoFit/>
            </a:bodyPr>
            <a:lstStyle/>
            <a:p>
              <a:pPr algn="ctr"/>
              <a:r>
                <a:rPr lang="en-US" sz="2500">
                  <a:latin typeface="Verdana" panose="020B0604030504040204" pitchFamily="34" charset="0"/>
                  <a:ea typeface="Verdana" panose="020B0604030504040204" pitchFamily="34" charset="0"/>
                  <a:cs typeface="Verdana" panose="020B0604030504040204" pitchFamily="34" charset="0"/>
                </a:rPr>
                <a:t>I want the language features to be composable such that libraries can be used together without causing conflicts, bugs, and undefined behavior.</a:t>
              </a:r>
            </a:p>
          </p:txBody>
        </p:sp>
      </p:grpSp>
      <p:sp>
        <p:nvSpPr>
          <p:cNvPr id="3" name="Rectangle 2">
            <a:extLst>
              <a:ext uri="{FF2B5EF4-FFF2-40B4-BE49-F238E27FC236}">
                <a16:creationId xmlns:a16="http://schemas.microsoft.com/office/drawing/2014/main" id="{19B21CCC-2E68-26CB-2A5A-425AB4A32C7C}"/>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US" sz="7500" b="1">
                <a:latin typeface="Verdana"/>
                <a:ea typeface="Verdana"/>
                <a:cs typeface="Verdana" panose="020B0604030504040204" pitchFamily="34" charset="0"/>
              </a:rPr>
              <a:t>User Stories 1</a:t>
            </a:r>
            <a:endParaRPr lang="en-US" sz="7500" b="1">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397052053"/>
      </p:ext>
    </p:extLst>
  </p:cSld>
  <p:clrMapOvr>
    <a:masterClrMapping/>
  </p:clrMapOvr>
  <p:transition spd="slow" advTm="3727">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352243A-CCAC-926C-C479-F4B1735F1481}"/>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F782F007-7280-89F9-2B8E-52A5F210F37D}"/>
              </a:ext>
            </a:extLst>
          </p:cNvPr>
          <p:cNvGrpSpPr/>
          <p:nvPr/>
        </p:nvGrpSpPr>
        <p:grpSpPr>
          <a:xfrm>
            <a:off x="0" y="2093844"/>
            <a:ext cx="6096000" cy="4764156"/>
            <a:chOff x="0" y="2085945"/>
            <a:chExt cx="6096000" cy="4887618"/>
          </a:xfrm>
          <a:solidFill>
            <a:schemeClr val="accent1">
              <a:lumMod val="40000"/>
              <a:lumOff val="60000"/>
            </a:schemeClr>
          </a:solidFill>
          <a:effectLst/>
        </p:grpSpPr>
        <p:sp>
          <p:nvSpPr>
            <p:cNvPr id="4" name="Rectangle 3">
              <a:extLst>
                <a:ext uri="{FF2B5EF4-FFF2-40B4-BE49-F238E27FC236}">
                  <a16:creationId xmlns:a16="http://schemas.microsoft.com/office/drawing/2014/main" id="{E61F07A9-1742-FEF6-DD00-861130D3EA91}"/>
                </a:ext>
              </a:extLst>
            </p:cNvPr>
            <p:cNvSpPr/>
            <p:nvPr/>
          </p:nvSpPr>
          <p:spPr>
            <a:xfrm>
              <a:off x="0" y="2085945"/>
              <a:ext cx="6096000" cy="4887618"/>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695EF39-E227-1E90-3636-46C37EF9EC37}"/>
                </a:ext>
              </a:extLst>
            </p:cNvPr>
            <p:cNvSpPr txBox="1"/>
            <p:nvPr/>
          </p:nvSpPr>
          <p:spPr>
            <a:xfrm>
              <a:off x="583096" y="2686878"/>
              <a:ext cx="5208104" cy="647293"/>
            </a:xfrm>
            <a:prstGeom prst="rect">
              <a:avLst/>
            </a:prstGeom>
            <a:grpFill/>
            <a:ln>
              <a:noFill/>
            </a:ln>
          </p:spPr>
          <p:txBody>
            <a:bodyPr wrap="square" rtlCol="0">
              <a:spAutoFit/>
            </a:bodyPr>
            <a:lstStyle/>
            <a:p>
              <a:pPr algn="ctr"/>
              <a:r>
                <a:rPr lang="en-US" sz="3500">
                  <a:latin typeface="Verdana" panose="020B0604030504040204" pitchFamily="34" charset="0"/>
                  <a:ea typeface="Verdana" panose="020B0604030504040204" pitchFamily="34" charset="0"/>
                  <a:cs typeface="Verdana" panose="020B0604030504040204" pitchFamily="34" charset="0"/>
                </a:rPr>
                <a:t>Software Developer</a:t>
              </a:r>
            </a:p>
          </p:txBody>
        </p:sp>
        <p:sp>
          <p:nvSpPr>
            <p:cNvPr id="10" name="TextBox 9">
              <a:extLst>
                <a:ext uri="{FF2B5EF4-FFF2-40B4-BE49-F238E27FC236}">
                  <a16:creationId xmlns:a16="http://schemas.microsoft.com/office/drawing/2014/main" id="{8CD305AB-F163-F826-66B2-E2998CBE901C}"/>
                </a:ext>
              </a:extLst>
            </p:cNvPr>
            <p:cNvSpPr txBox="1"/>
            <p:nvPr/>
          </p:nvSpPr>
          <p:spPr>
            <a:xfrm>
              <a:off x="583096" y="3455701"/>
              <a:ext cx="5208104" cy="2857560"/>
            </a:xfrm>
            <a:prstGeom prst="rect">
              <a:avLst/>
            </a:prstGeom>
            <a:grpFill/>
            <a:ln>
              <a:noFill/>
            </a:ln>
          </p:spPr>
          <p:txBody>
            <a:bodyPr wrap="square" rtlCol="0">
              <a:spAutoFit/>
            </a:bodyPr>
            <a:lstStyle/>
            <a:p>
              <a:pPr algn="ctr"/>
              <a:r>
                <a:rPr lang="en-US" sz="2500">
                  <a:latin typeface="Verdana" panose="020B0604030504040204" pitchFamily="34" charset="0"/>
                  <a:ea typeface="Verdana" panose="020B0604030504040204" pitchFamily="34" charset="0"/>
                  <a:cs typeface="Verdana" panose="020B0604030504040204" pitchFamily="34" charset="0"/>
                </a:rPr>
                <a:t>I want the language to be expressive and powerful enough to express my complex business logic and business solution. Preferably in an idiomatic, elegant, and concise manner.</a:t>
              </a:r>
            </a:p>
          </p:txBody>
        </p:sp>
      </p:grpSp>
      <p:grpSp>
        <p:nvGrpSpPr>
          <p:cNvPr id="13" name="Group 12">
            <a:extLst>
              <a:ext uri="{FF2B5EF4-FFF2-40B4-BE49-F238E27FC236}">
                <a16:creationId xmlns:a16="http://schemas.microsoft.com/office/drawing/2014/main" id="{2C53CF7F-2FF4-D7E1-8D51-846629606763}"/>
              </a:ext>
            </a:extLst>
          </p:cNvPr>
          <p:cNvGrpSpPr/>
          <p:nvPr/>
        </p:nvGrpSpPr>
        <p:grpSpPr>
          <a:xfrm>
            <a:off x="6096000" y="-4764155"/>
            <a:ext cx="6096000" cy="4764155"/>
            <a:chOff x="0" y="2085945"/>
            <a:chExt cx="6096000" cy="4887617"/>
          </a:xfrm>
          <a:effectLst/>
        </p:grpSpPr>
        <p:sp>
          <p:nvSpPr>
            <p:cNvPr id="14" name="Rectangle 13">
              <a:extLst>
                <a:ext uri="{FF2B5EF4-FFF2-40B4-BE49-F238E27FC236}">
                  <a16:creationId xmlns:a16="http://schemas.microsoft.com/office/drawing/2014/main" id="{D68CB7C2-59D7-5124-472F-0C2FAEBC2AE8}"/>
                </a:ext>
              </a:extLst>
            </p:cNvPr>
            <p:cNvSpPr/>
            <p:nvPr/>
          </p:nvSpPr>
          <p:spPr>
            <a:xfrm>
              <a:off x="0" y="2085945"/>
              <a:ext cx="6096000" cy="488761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3AE5979-859E-E392-4D68-A612572833ED}"/>
                </a:ext>
              </a:extLst>
            </p:cNvPr>
            <p:cNvSpPr txBox="1"/>
            <p:nvPr/>
          </p:nvSpPr>
          <p:spPr>
            <a:xfrm>
              <a:off x="583096" y="2686878"/>
              <a:ext cx="5208104" cy="647293"/>
            </a:xfrm>
            <a:prstGeom prst="rect">
              <a:avLst/>
            </a:prstGeom>
            <a:noFill/>
            <a:ln>
              <a:noFill/>
            </a:ln>
          </p:spPr>
          <p:txBody>
            <a:bodyPr wrap="square" rtlCol="0">
              <a:spAutoFit/>
            </a:bodyPr>
            <a:lstStyle/>
            <a:p>
              <a:pPr algn="ctr"/>
              <a:r>
                <a:rPr lang="en-US" sz="3500">
                  <a:latin typeface="Verdana" panose="020B0604030504040204" pitchFamily="34" charset="0"/>
                  <a:ea typeface="Verdana" panose="020B0604030504040204" pitchFamily="34" charset="0"/>
                  <a:cs typeface="Verdana" panose="020B0604030504040204" pitchFamily="34" charset="0"/>
                </a:rPr>
                <a:t>Library Maintainer</a:t>
              </a:r>
            </a:p>
          </p:txBody>
        </p:sp>
        <p:sp>
          <p:nvSpPr>
            <p:cNvPr id="16" name="TextBox 15">
              <a:extLst>
                <a:ext uri="{FF2B5EF4-FFF2-40B4-BE49-F238E27FC236}">
                  <a16:creationId xmlns:a16="http://schemas.microsoft.com/office/drawing/2014/main" id="{59010B11-762E-B4D6-5CA1-6B859691081E}"/>
                </a:ext>
              </a:extLst>
            </p:cNvPr>
            <p:cNvSpPr txBox="1"/>
            <p:nvPr/>
          </p:nvSpPr>
          <p:spPr>
            <a:xfrm>
              <a:off x="583096" y="3455701"/>
              <a:ext cx="5208104" cy="2068178"/>
            </a:xfrm>
            <a:prstGeom prst="rect">
              <a:avLst/>
            </a:prstGeom>
            <a:noFill/>
            <a:ln>
              <a:noFill/>
            </a:ln>
          </p:spPr>
          <p:txBody>
            <a:bodyPr wrap="square" rtlCol="0">
              <a:spAutoFit/>
            </a:bodyPr>
            <a:lstStyle/>
            <a:p>
              <a:pPr algn="ctr"/>
              <a:r>
                <a:rPr lang="en-US" sz="2500">
                  <a:latin typeface="Verdana" panose="020B0604030504040204" pitchFamily="34" charset="0"/>
                  <a:ea typeface="Verdana" panose="020B0604030504040204" pitchFamily="34" charset="0"/>
                  <a:cs typeface="Verdana" panose="020B0604030504040204" pitchFamily="34" charset="0"/>
                </a:rPr>
                <a:t>I want the language features to be composable such that libraries can be used together without causing conflicts, bugs, and undefined behavior.</a:t>
              </a:r>
            </a:p>
          </p:txBody>
        </p:sp>
      </p:grpSp>
      <p:sp>
        <p:nvSpPr>
          <p:cNvPr id="3" name="Rectangle 2">
            <a:extLst>
              <a:ext uri="{FF2B5EF4-FFF2-40B4-BE49-F238E27FC236}">
                <a16:creationId xmlns:a16="http://schemas.microsoft.com/office/drawing/2014/main" id="{19B21CCC-2E68-26CB-2A5A-425AB4A32C7C}"/>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US" sz="7500" b="1">
                <a:latin typeface="Verdana"/>
                <a:ea typeface="Verdana"/>
                <a:cs typeface="Verdana" panose="020B0604030504040204" pitchFamily="34" charset="0"/>
              </a:rPr>
              <a:t>User Stories 1</a:t>
            </a:r>
            <a:endParaRPr lang="en-US" sz="7500" b="1">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63715356"/>
      </p:ext>
    </p:extLst>
  </p:cSld>
  <p:clrMapOvr>
    <a:masterClrMapping/>
  </p:clrMapOvr>
  <mc:AlternateContent xmlns:mc="http://schemas.openxmlformats.org/markup-compatibility/2006" xmlns:p159="http://schemas.microsoft.com/office/powerpoint/2015/09/main">
    <mc:Choice Requires="p159">
      <p:transition spd="slow" advTm="11384">
        <p159:morph option="byObject"/>
      </p:transition>
    </mc:Choice>
    <mc:Fallback xmlns="">
      <p:transition spd="slow" advTm="11384">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352243A-CCAC-926C-C479-F4B1735F1481}"/>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F782F007-7280-89F9-2B8E-52A5F210F37D}"/>
              </a:ext>
            </a:extLst>
          </p:cNvPr>
          <p:cNvGrpSpPr/>
          <p:nvPr/>
        </p:nvGrpSpPr>
        <p:grpSpPr>
          <a:xfrm>
            <a:off x="0" y="2093844"/>
            <a:ext cx="6096000" cy="4764156"/>
            <a:chOff x="0" y="2085945"/>
            <a:chExt cx="6096000" cy="4887618"/>
          </a:xfrm>
          <a:solidFill>
            <a:schemeClr val="accent1">
              <a:lumMod val="40000"/>
              <a:lumOff val="60000"/>
            </a:schemeClr>
          </a:solidFill>
          <a:effectLst/>
        </p:grpSpPr>
        <p:sp>
          <p:nvSpPr>
            <p:cNvPr id="4" name="Rectangle 3">
              <a:extLst>
                <a:ext uri="{FF2B5EF4-FFF2-40B4-BE49-F238E27FC236}">
                  <a16:creationId xmlns:a16="http://schemas.microsoft.com/office/drawing/2014/main" id="{E61F07A9-1742-FEF6-DD00-861130D3EA91}"/>
                </a:ext>
              </a:extLst>
            </p:cNvPr>
            <p:cNvSpPr/>
            <p:nvPr/>
          </p:nvSpPr>
          <p:spPr>
            <a:xfrm>
              <a:off x="0" y="2085945"/>
              <a:ext cx="6096000" cy="4887618"/>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695EF39-E227-1E90-3636-46C37EF9EC37}"/>
                </a:ext>
              </a:extLst>
            </p:cNvPr>
            <p:cNvSpPr txBox="1"/>
            <p:nvPr/>
          </p:nvSpPr>
          <p:spPr>
            <a:xfrm>
              <a:off x="583096" y="2686878"/>
              <a:ext cx="5208104" cy="647293"/>
            </a:xfrm>
            <a:prstGeom prst="rect">
              <a:avLst/>
            </a:prstGeom>
            <a:grpFill/>
            <a:ln>
              <a:noFill/>
            </a:ln>
          </p:spPr>
          <p:txBody>
            <a:bodyPr wrap="square" rtlCol="0">
              <a:spAutoFit/>
            </a:bodyPr>
            <a:lstStyle/>
            <a:p>
              <a:pPr algn="ctr"/>
              <a:r>
                <a:rPr lang="en-US" sz="3500">
                  <a:latin typeface="Verdana" panose="020B0604030504040204" pitchFamily="34" charset="0"/>
                  <a:ea typeface="Verdana" panose="020B0604030504040204" pitchFamily="34" charset="0"/>
                  <a:cs typeface="Verdana" panose="020B0604030504040204" pitchFamily="34" charset="0"/>
                </a:rPr>
                <a:t>Software Developer</a:t>
              </a:r>
            </a:p>
          </p:txBody>
        </p:sp>
        <p:sp>
          <p:nvSpPr>
            <p:cNvPr id="10" name="TextBox 9">
              <a:extLst>
                <a:ext uri="{FF2B5EF4-FFF2-40B4-BE49-F238E27FC236}">
                  <a16:creationId xmlns:a16="http://schemas.microsoft.com/office/drawing/2014/main" id="{8CD305AB-F163-F826-66B2-E2998CBE901C}"/>
                </a:ext>
              </a:extLst>
            </p:cNvPr>
            <p:cNvSpPr txBox="1"/>
            <p:nvPr/>
          </p:nvSpPr>
          <p:spPr>
            <a:xfrm>
              <a:off x="583096" y="3455701"/>
              <a:ext cx="5208104" cy="2857560"/>
            </a:xfrm>
            <a:prstGeom prst="rect">
              <a:avLst/>
            </a:prstGeom>
            <a:grpFill/>
            <a:ln>
              <a:noFill/>
            </a:ln>
          </p:spPr>
          <p:txBody>
            <a:bodyPr wrap="square" rtlCol="0">
              <a:spAutoFit/>
            </a:bodyPr>
            <a:lstStyle/>
            <a:p>
              <a:pPr algn="ctr"/>
              <a:r>
                <a:rPr lang="en-US" sz="2500">
                  <a:latin typeface="Verdana" panose="020B0604030504040204" pitchFamily="34" charset="0"/>
                  <a:ea typeface="Verdana" panose="020B0604030504040204" pitchFamily="34" charset="0"/>
                  <a:cs typeface="Verdana" panose="020B0604030504040204" pitchFamily="34" charset="0"/>
                </a:rPr>
                <a:t>I want the language to be expressive and powerful enough to express my complex business logic and business solution. Preferably in an idiomatic, elegant, and concise manner.</a:t>
              </a:r>
            </a:p>
          </p:txBody>
        </p:sp>
      </p:grpSp>
      <p:grpSp>
        <p:nvGrpSpPr>
          <p:cNvPr id="13" name="Group 12">
            <a:extLst>
              <a:ext uri="{FF2B5EF4-FFF2-40B4-BE49-F238E27FC236}">
                <a16:creationId xmlns:a16="http://schemas.microsoft.com/office/drawing/2014/main" id="{2C53CF7F-2FF4-D7E1-8D51-846629606763}"/>
              </a:ext>
            </a:extLst>
          </p:cNvPr>
          <p:cNvGrpSpPr/>
          <p:nvPr/>
        </p:nvGrpSpPr>
        <p:grpSpPr>
          <a:xfrm>
            <a:off x="6096000" y="2093844"/>
            <a:ext cx="6096000" cy="4764155"/>
            <a:chOff x="0" y="2085945"/>
            <a:chExt cx="6096000" cy="4887617"/>
          </a:xfrm>
          <a:effectLst/>
        </p:grpSpPr>
        <p:sp>
          <p:nvSpPr>
            <p:cNvPr id="14" name="Rectangle 13">
              <a:extLst>
                <a:ext uri="{FF2B5EF4-FFF2-40B4-BE49-F238E27FC236}">
                  <a16:creationId xmlns:a16="http://schemas.microsoft.com/office/drawing/2014/main" id="{D68CB7C2-59D7-5124-472F-0C2FAEBC2AE8}"/>
                </a:ext>
              </a:extLst>
            </p:cNvPr>
            <p:cNvSpPr/>
            <p:nvPr/>
          </p:nvSpPr>
          <p:spPr>
            <a:xfrm>
              <a:off x="0" y="2085945"/>
              <a:ext cx="6096000" cy="488761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3AE5979-859E-E392-4D68-A612572833ED}"/>
                </a:ext>
              </a:extLst>
            </p:cNvPr>
            <p:cNvSpPr txBox="1"/>
            <p:nvPr/>
          </p:nvSpPr>
          <p:spPr>
            <a:xfrm>
              <a:off x="583096" y="2686878"/>
              <a:ext cx="5208104" cy="647293"/>
            </a:xfrm>
            <a:prstGeom prst="rect">
              <a:avLst/>
            </a:prstGeom>
            <a:noFill/>
            <a:ln>
              <a:noFill/>
            </a:ln>
          </p:spPr>
          <p:txBody>
            <a:bodyPr wrap="square" rtlCol="0">
              <a:spAutoFit/>
            </a:bodyPr>
            <a:lstStyle/>
            <a:p>
              <a:pPr algn="ctr"/>
              <a:r>
                <a:rPr lang="en-US" sz="3500">
                  <a:latin typeface="Verdana" panose="020B0604030504040204" pitchFamily="34" charset="0"/>
                  <a:ea typeface="Verdana" panose="020B0604030504040204" pitchFamily="34" charset="0"/>
                  <a:cs typeface="Verdana" panose="020B0604030504040204" pitchFamily="34" charset="0"/>
                </a:rPr>
                <a:t>Library Maintainer</a:t>
              </a:r>
            </a:p>
          </p:txBody>
        </p:sp>
        <p:sp>
          <p:nvSpPr>
            <p:cNvPr id="16" name="TextBox 15">
              <a:extLst>
                <a:ext uri="{FF2B5EF4-FFF2-40B4-BE49-F238E27FC236}">
                  <a16:creationId xmlns:a16="http://schemas.microsoft.com/office/drawing/2014/main" id="{59010B11-762E-B4D6-5CA1-6B859691081E}"/>
                </a:ext>
              </a:extLst>
            </p:cNvPr>
            <p:cNvSpPr txBox="1"/>
            <p:nvPr/>
          </p:nvSpPr>
          <p:spPr>
            <a:xfrm>
              <a:off x="583096" y="3455701"/>
              <a:ext cx="5208104" cy="2068178"/>
            </a:xfrm>
            <a:prstGeom prst="rect">
              <a:avLst/>
            </a:prstGeom>
            <a:noFill/>
            <a:ln>
              <a:noFill/>
            </a:ln>
          </p:spPr>
          <p:txBody>
            <a:bodyPr wrap="square" rtlCol="0">
              <a:spAutoFit/>
            </a:bodyPr>
            <a:lstStyle/>
            <a:p>
              <a:pPr algn="ctr"/>
              <a:r>
                <a:rPr lang="en-US" sz="2500">
                  <a:latin typeface="Verdana" panose="020B0604030504040204" pitchFamily="34" charset="0"/>
                  <a:ea typeface="Verdana" panose="020B0604030504040204" pitchFamily="34" charset="0"/>
                  <a:cs typeface="Verdana" panose="020B0604030504040204" pitchFamily="34" charset="0"/>
                </a:rPr>
                <a:t>I want the language features to be composable such that libraries can be used together without causing conflicts, bugs, and undefined behavior.</a:t>
              </a:r>
            </a:p>
          </p:txBody>
        </p:sp>
      </p:grpSp>
      <p:sp>
        <p:nvSpPr>
          <p:cNvPr id="3" name="Rectangle 2">
            <a:extLst>
              <a:ext uri="{FF2B5EF4-FFF2-40B4-BE49-F238E27FC236}">
                <a16:creationId xmlns:a16="http://schemas.microsoft.com/office/drawing/2014/main" id="{19B21CCC-2E68-26CB-2A5A-425AB4A32C7C}"/>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US" sz="7500" b="1">
                <a:latin typeface="Verdana"/>
                <a:ea typeface="Verdana"/>
                <a:cs typeface="Verdana" panose="020B0604030504040204" pitchFamily="34" charset="0"/>
              </a:rPr>
              <a:t>User Stories 1</a:t>
            </a:r>
            <a:endParaRPr lang="en-US" sz="7500" b="1">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695280971"/>
      </p:ext>
    </p:extLst>
  </p:cSld>
  <p:clrMapOvr>
    <a:masterClrMapping/>
  </p:clrMapOvr>
  <mc:AlternateContent xmlns:mc="http://schemas.openxmlformats.org/markup-compatibility/2006" xmlns:p159="http://schemas.microsoft.com/office/powerpoint/2015/09/main">
    <mc:Choice Requires="p159">
      <p:transition spd="slow" advTm="9973">
        <p159:morph option="byObject"/>
      </p:transition>
    </mc:Choice>
    <mc:Fallback xmlns="">
      <p:transition spd="slow" advTm="9973">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C442B4E-803B-40FC-81B6-721D855218B1}"/>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F782F007-7280-89F9-2B8E-52A5F210F37D}"/>
              </a:ext>
            </a:extLst>
          </p:cNvPr>
          <p:cNvGrpSpPr/>
          <p:nvPr/>
        </p:nvGrpSpPr>
        <p:grpSpPr>
          <a:xfrm>
            <a:off x="0" y="-4790660"/>
            <a:ext cx="6096000" cy="4790660"/>
            <a:chOff x="0" y="2058754"/>
            <a:chExt cx="6096000" cy="4914809"/>
          </a:xfrm>
          <a:effectLst/>
        </p:grpSpPr>
        <p:sp>
          <p:nvSpPr>
            <p:cNvPr id="4" name="Rectangle 3">
              <a:extLst>
                <a:ext uri="{FF2B5EF4-FFF2-40B4-BE49-F238E27FC236}">
                  <a16:creationId xmlns:a16="http://schemas.microsoft.com/office/drawing/2014/main" id="{E61F07A9-1742-FEF6-DD00-861130D3EA91}"/>
                </a:ext>
              </a:extLst>
            </p:cNvPr>
            <p:cNvSpPr/>
            <p:nvPr/>
          </p:nvSpPr>
          <p:spPr>
            <a:xfrm>
              <a:off x="0" y="2058754"/>
              <a:ext cx="6096000" cy="4914809"/>
            </a:xfrm>
            <a:prstGeom prst="rect">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695EF39-E227-1E90-3636-46C37EF9EC37}"/>
                </a:ext>
              </a:extLst>
            </p:cNvPr>
            <p:cNvSpPr txBox="1"/>
            <p:nvPr/>
          </p:nvSpPr>
          <p:spPr>
            <a:xfrm>
              <a:off x="583096" y="2686878"/>
              <a:ext cx="5208104" cy="647293"/>
            </a:xfrm>
            <a:prstGeom prst="rect">
              <a:avLst/>
            </a:prstGeom>
            <a:noFill/>
            <a:ln>
              <a:noFill/>
            </a:ln>
          </p:spPr>
          <p:txBody>
            <a:bodyPr wrap="square" rtlCol="0">
              <a:spAutoFit/>
            </a:bodyPr>
            <a:lstStyle/>
            <a:p>
              <a:pPr algn="ctr"/>
              <a:r>
                <a:rPr lang="en-US" sz="3500">
                  <a:latin typeface="Verdana" panose="020B0604030504040204" pitchFamily="34" charset="0"/>
                  <a:ea typeface="Verdana" panose="020B0604030504040204" pitchFamily="34" charset="0"/>
                  <a:cs typeface="Verdana" panose="020B0604030504040204" pitchFamily="34" charset="0"/>
                </a:rPr>
                <a:t>Software Maintainer</a:t>
              </a:r>
            </a:p>
          </p:txBody>
        </p:sp>
        <p:sp>
          <p:nvSpPr>
            <p:cNvPr id="10" name="TextBox 9">
              <a:extLst>
                <a:ext uri="{FF2B5EF4-FFF2-40B4-BE49-F238E27FC236}">
                  <a16:creationId xmlns:a16="http://schemas.microsoft.com/office/drawing/2014/main" id="{8CD305AB-F163-F826-66B2-E2998CBE901C}"/>
                </a:ext>
              </a:extLst>
            </p:cNvPr>
            <p:cNvSpPr txBox="1"/>
            <p:nvPr/>
          </p:nvSpPr>
          <p:spPr>
            <a:xfrm>
              <a:off x="583096" y="3455701"/>
              <a:ext cx="5208104" cy="2068178"/>
            </a:xfrm>
            <a:prstGeom prst="rect">
              <a:avLst/>
            </a:prstGeom>
            <a:noFill/>
            <a:ln>
              <a:noFill/>
            </a:ln>
          </p:spPr>
          <p:txBody>
            <a:bodyPr wrap="square" rtlCol="0">
              <a:spAutoFit/>
            </a:bodyPr>
            <a:lstStyle/>
            <a:p>
              <a:pPr algn="ctr"/>
              <a:r>
                <a:rPr lang="en-US" sz="2500">
                  <a:latin typeface="Verdana" panose="020B0604030504040204" pitchFamily="34" charset="0"/>
                  <a:ea typeface="Verdana" panose="020B0604030504040204" pitchFamily="34" charset="0"/>
                  <a:cs typeface="Verdana" panose="020B0604030504040204" pitchFamily="34" charset="0"/>
                </a:rPr>
                <a:t>I want the language to have good tooling for creating maintainable and scalable code solutions and documentation solutions.</a:t>
              </a:r>
            </a:p>
          </p:txBody>
        </p:sp>
      </p:grpSp>
      <p:grpSp>
        <p:nvGrpSpPr>
          <p:cNvPr id="13" name="Group 12">
            <a:extLst>
              <a:ext uri="{FF2B5EF4-FFF2-40B4-BE49-F238E27FC236}">
                <a16:creationId xmlns:a16="http://schemas.microsoft.com/office/drawing/2014/main" id="{2C53CF7F-2FF4-D7E1-8D51-846629606763}"/>
              </a:ext>
            </a:extLst>
          </p:cNvPr>
          <p:cNvGrpSpPr/>
          <p:nvPr/>
        </p:nvGrpSpPr>
        <p:grpSpPr>
          <a:xfrm>
            <a:off x="6096000" y="-4790660"/>
            <a:ext cx="6096000" cy="4790660"/>
            <a:chOff x="0" y="2058754"/>
            <a:chExt cx="6096000" cy="4914809"/>
          </a:xfrm>
          <a:effectLst/>
        </p:grpSpPr>
        <p:sp>
          <p:nvSpPr>
            <p:cNvPr id="14" name="Rectangle 13">
              <a:extLst>
                <a:ext uri="{FF2B5EF4-FFF2-40B4-BE49-F238E27FC236}">
                  <a16:creationId xmlns:a16="http://schemas.microsoft.com/office/drawing/2014/main" id="{D68CB7C2-59D7-5124-472F-0C2FAEBC2AE8}"/>
                </a:ext>
              </a:extLst>
            </p:cNvPr>
            <p:cNvSpPr/>
            <p:nvPr/>
          </p:nvSpPr>
          <p:spPr>
            <a:xfrm>
              <a:off x="0" y="2058754"/>
              <a:ext cx="6096000" cy="491480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3AE5979-859E-E392-4D68-A612572833ED}"/>
                </a:ext>
              </a:extLst>
            </p:cNvPr>
            <p:cNvSpPr txBox="1"/>
            <p:nvPr/>
          </p:nvSpPr>
          <p:spPr>
            <a:xfrm>
              <a:off x="583096" y="2686878"/>
              <a:ext cx="5208104" cy="647293"/>
            </a:xfrm>
            <a:prstGeom prst="rect">
              <a:avLst/>
            </a:prstGeom>
            <a:noFill/>
            <a:ln>
              <a:noFill/>
            </a:ln>
          </p:spPr>
          <p:txBody>
            <a:bodyPr wrap="square" rtlCol="0">
              <a:spAutoFit/>
            </a:bodyPr>
            <a:lstStyle/>
            <a:p>
              <a:pPr algn="ctr"/>
              <a:r>
                <a:rPr lang="en-US" sz="3500">
                  <a:latin typeface="Verdana" panose="020B0604030504040204" pitchFamily="34" charset="0"/>
                  <a:ea typeface="Verdana" panose="020B0604030504040204" pitchFamily="34" charset="0"/>
                  <a:cs typeface="Verdana" panose="020B0604030504040204" pitchFamily="34" charset="0"/>
                </a:rPr>
                <a:t>User</a:t>
              </a:r>
            </a:p>
          </p:txBody>
        </p:sp>
        <p:sp>
          <p:nvSpPr>
            <p:cNvPr id="16" name="TextBox 15">
              <a:extLst>
                <a:ext uri="{FF2B5EF4-FFF2-40B4-BE49-F238E27FC236}">
                  <a16:creationId xmlns:a16="http://schemas.microsoft.com/office/drawing/2014/main" id="{59010B11-762E-B4D6-5CA1-6B859691081E}"/>
                </a:ext>
              </a:extLst>
            </p:cNvPr>
            <p:cNvSpPr txBox="1"/>
            <p:nvPr/>
          </p:nvSpPr>
          <p:spPr>
            <a:xfrm>
              <a:off x="583096" y="3455702"/>
              <a:ext cx="5208104" cy="2462870"/>
            </a:xfrm>
            <a:prstGeom prst="rect">
              <a:avLst/>
            </a:prstGeom>
            <a:noFill/>
            <a:ln>
              <a:noFill/>
            </a:ln>
          </p:spPr>
          <p:txBody>
            <a:bodyPr wrap="square" rtlCol="0">
              <a:spAutoFit/>
            </a:bodyPr>
            <a:lstStyle/>
            <a:p>
              <a:pPr algn="ctr"/>
              <a:r>
                <a:rPr lang="en-US" sz="2500">
                  <a:latin typeface="Verdana" panose="020B0604030504040204" pitchFamily="34" charset="0"/>
                  <a:ea typeface="Verdana" panose="020B0604030504040204" pitchFamily="34" charset="0"/>
                  <a:cs typeface="Verdana" panose="020B0604030504040204" pitchFamily="34" charset="0"/>
                </a:rPr>
                <a:t>I expect programs and applications written in </a:t>
              </a:r>
              <a:r>
                <a:rPr lang="en-US" sz="2500" err="1">
                  <a:latin typeface="Verdana" panose="020B0604030504040204" pitchFamily="34" charset="0"/>
                  <a:ea typeface="Verdana" panose="020B0604030504040204" pitchFamily="34" charset="0"/>
                  <a:cs typeface="Verdana" panose="020B0604030504040204" pitchFamily="34" charset="0"/>
                </a:rPr>
                <a:t>Koffect</a:t>
              </a:r>
              <a:r>
                <a:rPr lang="en-US" sz="2500">
                  <a:latin typeface="Verdana" panose="020B0604030504040204" pitchFamily="34" charset="0"/>
                  <a:ea typeface="Verdana" panose="020B0604030504040204" pitchFamily="34" charset="0"/>
                  <a:cs typeface="Verdana" panose="020B0604030504040204" pitchFamily="34" charset="0"/>
                </a:rPr>
                <a:t> to be stable and consistent. Behavior of the program/application should be well-defined.</a:t>
              </a:r>
            </a:p>
          </p:txBody>
        </p:sp>
      </p:grpSp>
      <p:sp>
        <p:nvSpPr>
          <p:cNvPr id="3" name="Rectangle 2">
            <a:extLst>
              <a:ext uri="{FF2B5EF4-FFF2-40B4-BE49-F238E27FC236}">
                <a16:creationId xmlns:a16="http://schemas.microsoft.com/office/drawing/2014/main" id="{19B21CCC-2E68-26CB-2A5A-425AB4A32C7C}"/>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US" sz="7500" b="1">
                <a:latin typeface="Verdana"/>
                <a:ea typeface="Verdana"/>
                <a:cs typeface="Verdana" panose="020B0604030504040204" pitchFamily="34" charset="0"/>
              </a:rPr>
              <a:t>User Stories 2</a:t>
            </a:r>
            <a:endParaRPr lang="en-US" sz="7500" b="1">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885489129"/>
      </p:ext>
    </p:extLst>
  </p:cSld>
  <p:clrMapOvr>
    <a:masterClrMapping/>
  </p:clrMapOvr>
  <p:transition spd="slow" advTm="1845">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C442B4E-803B-40FC-81B6-721D855218B1}"/>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F782F007-7280-89F9-2B8E-52A5F210F37D}"/>
              </a:ext>
            </a:extLst>
          </p:cNvPr>
          <p:cNvGrpSpPr/>
          <p:nvPr/>
        </p:nvGrpSpPr>
        <p:grpSpPr>
          <a:xfrm>
            <a:off x="0" y="2067340"/>
            <a:ext cx="6096000" cy="4790660"/>
            <a:chOff x="0" y="2058754"/>
            <a:chExt cx="6096000" cy="4914809"/>
          </a:xfrm>
          <a:effectLst/>
        </p:grpSpPr>
        <p:sp>
          <p:nvSpPr>
            <p:cNvPr id="4" name="Rectangle 3">
              <a:extLst>
                <a:ext uri="{FF2B5EF4-FFF2-40B4-BE49-F238E27FC236}">
                  <a16:creationId xmlns:a16="http://schemas.microsoft.com/office/drawing/2014/main" id="{E61F07A9-1742-FEF6-DD00-861130D3EA91}"/>
                </a:ext>
              </a:extLst>
            </p:cNvPr>
            <p:cNvSpPr/>
            <p:nvPr/>
          </p:nvSpPr>
          <p:spPr>
            <a:xfrm>
              <a:off x="0" y="2058754"/>
              <a:ext cx="6096000" cy="4914809"/>
            </a:xfrm>
            <a:prstGeom prst="rect">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695EF39-E227-1E90-3636-46C37EF9EC37}"/>
                </a:ext>
              </a:extLst>
            </p:cNvPr>
            <p:cNvSpPr txBox="1"/>
            <p:nvPr/>
          </p:nvSpPr>
          <p:spPr>
            <a:xfrm>
              <a:off x="583096" y="2686878"/>
              <a:ext cx="5208104" cy="647293"/>
            </a:xfrm>
            <a:prstGeom prst="rect">
              <a:avLst/>
            </a:prstGeom>
            <a:noFill/>
            <a:ln>
              <a:noFill/>
            </a:ln>
          </p:spPr>
          <p:txBody>
            <a:bodyPr wrap="square" rtlCol="0">
              <a:spAutoFit/>
            </a:bodyPr>
            <a:lstStyle/>
            <a:p>
              <a:pPr algn="ctr"/>
              <a:r>
                <a:rPr lang="en-US" sz="3500">
                  <a:latin typeface="Verdana" panose="020B0604030504040204" pitchFamily="34" charset="0"/>
                  <a:ea typeface="Verdana" panose="020B0604030504040204" pitchFamily="34" charset="0"/>
                  <a:cs typeface="Verdana" panose="020B0604030504040204" pitchFamily="34" charset="0"/>
                </a:rPr>
                <a:t>Software Maintainer</a:t>
              </a:r>
            </a:p>
          </p:txBody>
        </p:sp>
        <p:sp>
          <p:nvSpPr>
            <p:cNvPr id="10" name="TextBox 9">
              <a:extLst>
                <a:ext uri="{FF2B5EF4-FFF2-40B4-BE49-F238E27FC236}">
                  <a16:creationId xmlns:a16="http://schemas.microsoft.com/office/drawing/2014/main" id="{8CD305AB-F163-F826-66B2-E2998CBE901C}"/>
                </a:ext>
              </a:extLst>
            </p:cNvPr>
            <p:cNvSpPr txBox="1"/>
            <p:nvPr/>
          </p:nvSpPr>
          <p:spPr>
            <a:xfrm>
              <a:off x="583096" y="3455701"/>
              <a:ext cx="5208104" cy="2068178"/>
            </a:xfrm>
            <a:prstGeom prst="rect">
              <a:avLst/>
            </a:prstGeom>
            <a:noFill/>
            <a:ln>
              <a:noFill/>
            </a:ln>
          </p:spPr>
          <p:txBody>
            <a:bodyPr wrap="square" rtlCol="0">
              <a:spAutoFit/>
            </a:bodyPr>
            <a:lstStyle/>
            <a:p>
              <a:pPr algn="ctr"/>
              <a:r>
                <a:rPr lang="en-US" sz="2500">
                  <a:latin typeface="Verdana" panose="020B0604030504040204" pitchFamily="34" charset="0"/>
                  <a:ea typeface="Verdana" panose="020B0604030504040204" pitchFamily="34" charset="0"/>
                  <a:cs typeface="Verdana" panose="020B0604030504040204" pitchFamily="34" charset="0"/>
                </a:rPr>
                <a:t>I want the language to have good tooling for creating maintainable and scalable code solutions and documentation solutions.</a:t>
              </a:r>
            </a:p>
          </p:txBody>
        </p:sp>
      </p:grpSp>
      <p:grpSp>
        <p:nvGrpSpPr>
          <p:cNvPr id="13" name="Group 12">
            <a:extLst>
              <a:ext uri="{FF2B5EF4-FFF2-40B4-BE49-F238E27FC236}">
                <a16:creationId xmlns:a16="http://schemas.microsoft.com/office/drawing/2014/main" id="{2C53CF7F-2FF4-D7E1-8D51-846629606763}"/>
              </a:ext>
            </a:extLst>
          </p:cNvPr>
          <p:cNvGrpSpPr/>
          <p:nvPr/>
        </p:nvGrpSpPr>
        <p:grpSpPr>
          <a:xfrm>
            <a:off x="6096000" y="-4790660"/>
            <a:ext cx="6096000" cy="4790660"/>
            <a:chOff x="0" y="2058754"/>
            <a:chExt cx="6096000" cy="4914809"/>
          </a:xfrm>
          <a:effectLst/>
        </p:grpSpPr>
        <p:sp>
          <p:nvSpPr>
            <p:cNvPr id="14" name="Rectangle 13">
              <a:extLst>
                <a:ext uri="{FF2B5EF4-FFF2-40B4-BE49-F238E27FC236}">
                  <a16:creationId xmlns:a16="http://schemas.microsoft.com/office/drawing/2014/main" id="{D68CB7C2-59D7-5124-472F-0C2FAEBC2AE8}"/>
                </a:ext>
              </a:extLst>
            </p:cNvPr>
            <p:cNvSpPr/>
            <p:nvPr/>
          </p:nvSpPr>
          <p:spPr>
            <a:xfrm>
              <a:off x="0" y="2058754"/>
              <a:ext cx="6096000" cy="491480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3AE5979-859E-E392-4D68-A612572833ED}"/>
                </a:ext>
              </a:extLst>
            </p:cNvPr>
            <p:cNvSpPr txBox="1"/>
            <p:nvPr/>
          </p:nvSpPr>
          <p:spPr>
            <a:xfrm>
              <a:off x="583096" y="2686878"/>
              <a:ext cx="5208104" cy="647293"/>
            </a:xfrm>
            <a:prstGeom prst="rect">
              <a:avLst/>
            </a:prstGeom>
            <a:noFill/>
            <a:ln>
              <a:noFill/>
            </a:ln>
          </p:spPr>
          <p:txBody>
            <a:bodyPr wrap="square" rtlCol="0">
              <a:spAutoFit/>
            </a:bodyPr>
            <a:lstStyle/>
            <a:p>
              <a:pPr algn="ctr"/>
              <a:r>
                <a:rPr lang="en-US" sz="3500">
                  <a:latin typeface="Verdana" panose="020B0604030504040204" pitchFamily="34" charset="0"/>
                  <a:ea typeface="Verdana" panose="020B0604030504040204" pitchFamily="34" charset="0"/>
                  <a:cs typeface="Verdana" panose="020B0604030504040204" pitchFamily="34" charset="0"/>
                </a:rPr>
                <a:t>User</a:t>
              </a:r>
            </a:p>
          </p:txBody>
        </p:sp>
        <p:sp>
          <p:nvSpPr>
            <p:cNvPr id="16" name="TextBox 15">
              <a:extLst>
                <a:ext uri="{FF2B5EF4-FFF2-40B4-BE49-F238E27FC236}">
                  <a16:creationId xmlns:a16="http://schemas.microsoft.com/office/drawing/2014/main" id="{59010B11-762E-B4D6-5CA1-6B859691081E}"/>
                </a:ext>
              </a:extLst>
            </p:cNvPr>
            <p:cNvSpPr txBox="1"/>
            <p:nvPr/>
          </p:nvSpPr>
          <p:spPr>
            <a:xfrm>
              <a:off x="583096" y="3455702"/>
              <a:ext cx="5208104" cy="2462870"/>
            </a:xfrm>
            <a:prstGeom prst="rect">
              <a:avLst/>
            </a:prstGeom>
            <a:noFill/>
            <a:ln>
              <a:noFill/>
            </a:ln>
          </p:spPr>
          <p:txBody>
            <a:bodyPr wrap="square" rtlCol="0">
              <a:spAutoFit/>
            </a:bodyPr>
            <a:lstStyle/>
            <a:p>
              <a:pPr algn="ctr"/>
              <a:r>
                <a:rPr lang="en-US" sz="2500">
                  <a:latin typeface="Verdana" panose="020B0604030504040204" pitchFamily="34" charset="0"/>
                  <a:ea typeface="Verdana" panose="020B0604030504040204" pitchFamily="34" charset="0"/>
                  <a:cs typeface="Verdana" panose="020B0604030504040204" pitchFamily="34" charset="0"/>
                </a:rPr>
                <a:t>I expect programs and applications written in </a:t>
              </a:r>
              <a:r>
                <a:rPr lang="en-US" sz="2500" err="1">
                  <a:latin typeface="Verdana" panose="020B0604030504040204" pitchFamily="34" charset="0"/>
                  <a:ea typeface="Verdana" panose="020B0604030504040204" pitchFamily="34" charset="0"/>
                  <a:cs typeface="Verdana" panose="020B0604030504040204" pitchFamily="34" charset="0"/>
                </a:rPr>
                <a:t>Koffect</a:t>
              </a:r>
              <a:r>
                <a:rPr lang="en-US" sz="2500">
                  <a:latin typeface="Verdana" panose="020B0604030504040204" pitchFamily="34" charset="0"/>
                  <a:ea typeface="Verdana" panose="020B0604030504040204" pitchFamily="34" charset="0"/>
                  <a:cs typeface="Verdana" panose="020B0604030504040204" pitchFamily="34" charset="0"/>
                </a:rPr>
                <a:t> to be stable and consistent. Behavior of the program/application should be well-defined.</a:t>
              </a:r>
            </a:p>
          </p:txBody>
        </p:sp>
      </p:grpSp>
      <p:sp>
        <p:nvSpPr>
          <p:cNvPr id="3" name="Rectangle 2">
            <a:extLst>
              <a:ext uri="{FF2B5EF4-FFF2-40B4-BE49-F238E27FC236}">
                <a16:creationId xmlns:a16="http://schemas.microsoft.com/office/drawing/2014/main" id="{19B21CCC-2E68-26CB-2A5A-425AB4A32C7C}"/>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US" sz="7500" b="1">
                <a:latin typeface="Verdana"/>
                <a:ea typeface="Verdana"/>
                <a:cs typeface="Verdana" panose="020B0604030504040204" pitchFamily="34" charset="0"/>
              </a:rPr>
              <a:t>User Stories 2</a:t>
            </a:r>
            <a:endParaRPr lang="en-US" sz="7500" b="1">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498635434"/>
      </p:ext>
    </p:extLst>
  </p:cSld>
  <p:clrMapOvr>
    <a:masterClrMapping/>
  </p:clrMapOvr>
  <mc:AlternateContent xmlns:mc="http://schemas.openxmlformats.org/markup-compatibility/2006" xmlns:p159="http://schemas.microsoft.com/office/powerpoint/2015/09/main">
    <mc:Choice Requires="p159">
      <p:transition spd="slow" advTm="9404">
        <p159:morph option="byObject"/>
      </p:transition>
    </mc:Choice>
    <mc:Fallback xmlns="">
      <p:transition spd="slow" advTm="9404">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C442B4E-803B-40FC-81B6-721D855218B1}"/>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F782F007-7280-89F9-2B8E-52A5F210F37D}"/>
              </a:ext>
            </a:extLst>
          </p:cNvPr>
          <p:cNvGrpSpPr/>
          <p:nvPr/>
        </p:nvGrpSpPr>
        <p:grpSpPr>
          <a:xfrm>
            <a:off x="0" y="2067340"/>
            <a:ext cx="6096000" cy="4790660"/>
            <a:chOff x="0" y="2058754"/>
            <a:chExt cx="6096000" cy="4914809"/>
          </a:xfrm>
          <a:effectLst/>
        </p:grpSpPr>
        <p:sp>
          <p:nvSpPr>
            <p:cNvPr id="4" name="Rectangle 3">
              <a:extLst>
                <a:ext uri="{FF2B5EF4-FFF2-40B4-BE49-F238E27FC236}">
                  <a16:creationId xmlns:a16="http://schemas.microsoft.com/office/drawing/2014/main" id="{E61F07A9-1742-FEF6-DD00-861130D3EA91}"/>
                </a:ext>
              </a:extLst>
            </p:cNvPr>
            <p:cNvSpPr/>
            <p:nvPr/>
          </p:nvSpPr>
          <p:spPr>
            <a:xfrm>
              <a:off x="0" y="2058754"/>
              <a:ext cx="6096000" cy="4914809"/>
            </a:xfrm>
            <a:prstGeom prst="rect">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695EF39-E227-1E90-3636-46C37EF9EC37}"/>
                </a:ext>
              </a:extLst>
            </p:cNvPr>
            <p:cNvSpPr txBox="1"/>
            <p:nvPr/>
          </p:nvSpPr>
          <p:spPr>
            <a:xfrm>
              <a:off x="583096" y="2686878"/>
              <a:ext cx="5208104" cy="647293"/>
            </a:xfrm>
            <a:prstGeom prst="rect">
              <a:avLst/>
            </a:prstGeom>
            <a:noFill/>
            <a:ln>
              <a:noFill/>
            </a:ln>
          </p:spPr>
          <p:txBody>
            <a:bodyPr wrap="square" rtlCol="0">
              <a:spAutoFit/>
            </a:bodyPr>
            <a:lstStyle/>
            <a:p>
              <a:pPr algn="ctr"/>
              <a:r>
                <a:rPr lang="en-US" sz="3500">
                  <a:latin typeface="Verdana" panose="020B0604030504040204" pitchFamily="34" charset="0"/>
                  <a:ea typeface="Verdana" panose="020B0604030504040204" pitchFamily="34" charset="0"/>
                  <a:cs typeface="Verdana" panose="020B0604030504040204" pitchFamily="34" charset="0"/>
                </a:rPr>
                <a:t>Software Maintainer</a:t>
              </a:r>
            </a:p>
          </p:txBody>
        </p:sp>
        <p:sp>
          <p:nvSpPr>
            <p:cNvPr id="10" name="TextBox 9">
              <a:extLst>
                <a:ext uri="{FF2B5EF4-FFF2-40B4-BE49-F238E27FC236}">
                  <a16:creationId xmlns:a16="http://schemas.microsoft.com/office/drawing/2014/main" id="{8CD305AB-F163-F826-66B2-E2998CBE901C}"/>
                </a:ext>
              </a:extLst>
            </p:cNvPr>
            <p:cNvSpPr txBox="1"/>
            <p:nvPr/>
          </p:nvSpPr>
          <p:spPr>
            <a:xfrm>
              <a:off x="583096" y="3455701"/>
              <a:ext cx="5208104" cy="2068178"/>
            </a:xfrm>
            <a:prstGeom prst="rect">
              <a:avLst/>
            </a:prstGeom>
            <a:noFill/>
            <a:ln>
              <a:noFill/>
            </a:ln>
          </p:spPr>
          <p:txBody>
            <a:bodyPr wrap="square" rtlCol="0">
              <a:spAutoFit/>
            </a:bodyPr>
            <a:lstStyle/>
            <a:p>
              <a:pPr algn="ctr"/>
              <a:r>
                <a:rPr lang="en-US" sz="2500">
                  <a:latin typeface="Verdana" panose="020B0604030504040204" pitchFamily="34" charset="0"/>
                  <a:ea typeface="Verdana" panose="020B0604030504040204" pitchFamily="34" charset="0"/>
                  <a:cs typeface="Verdana" panose="020B0604030504040204" pitchFamily="34" charset="0"/>
                </a:rPr>
                <a:t>I want the language to have good tooling for creating maintainable and scalable code solutions and documentation solutions.</a:t>
              </a:r>
            </a:p>
          </p:txBody>
        </p:sp>
      </p:grpSp>
      <p:grpSp>
        <p:nvGrpSpPr>
          <p:cNvPr id="13" name="Group 12">
            <a:extLst>
              <a:ext uri="{FF2B5EF4-FFF2-40B4-BE49-F238E27FC236}">
                <a16:creationId xmlns:a16="http://schemas.microsoft.com/office/drawing/2014/main" id="{2C53CF7F-2FF4-D7E1-8D51-846629606763}"/>
              </a:ext>
            </a:extLst>
          </p:cNvPr>
          <p:cNvGrpSpPr/>
          <p:nvPr/>
        </p:nvGrpSpPr>
        <p:grpSpPr>
          <a:xfrm>
            <a:off x="6096000" y="2067340"/>
            <a:ext cx="6096000" cy="4790660"/>
            <a:chOff x="0" y="2058754"/>
            <a:chExt cx="6096000" cy="4914809"/>
          </a:xfrm>
          <a:effectLst/>
        </p:grpSpPr>
        <p:sp>
          <p:nvSpPr>
            <p:cNvPr id="14" name="Rectangle 13">
              <a:extLst>
                <a:ext uri="{FF2B5EF4-FFF2-40B4-BE49-F238E27FC236}">
                  <a16:creationId xmlns:a16="http://schemas.microsoft.com/office/drawing/2014/main" id="{D68CB7C2-59D7-5124-472F-0C2FAEBC2AE8}"/>
                </a:ext>
              </a:extLst>
            </p:cNvPr>
            <p:cNvSpPr/>
            <p:nvPr/>
          </p:nvSpPr>
          <p:spPr>
            <a:xfrm>
              <a:off x="0" y="2058754"/>
              <a:ext cx="6096000" cy="491480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3AE5979-859E-E392-4D68-A612572833ED}"/>
                </a:ext>
              </a:extLst>
            </p:cNvPr>
            <p:cNvSpPr txBox="1"/>
            <p:nvPr/>
          </p:nvSpPr>
          <p:spPr>
            <a:xfrm>
              <a:off x="583096" y="2686878"/>
              <a:ext cx="5208104" cy="647293"/>
            </a:xfrm>
            <a:prstGeom prst="rect">
              <a:avLst/>
            </a:prstGeom>
            <a:noFill/>
            <a:ln>
              <a:noFill/>
            </a:ln>
          </p:spPr>
          <p:txBody>
            <a:bodyPr wrap="square" rtlCol="0">
              <a:spAutoFit/>
            </a:bodyPr>
            <a:lstStyle/>
            <a:p>
              <a:pPr algn="ctr"/>
              <a:r>
                <a:rPr lang="en-US" sz="3500">
                  <a:latin typeface="Verdana" panose="020B0604030504040204" pitchFamily="34" charset="0"/>
                  <a:ea typeface="Verdana" panose="020B0604030504040204" pitchFamily="34" charset="0"/>
                  <a:cs typeface="Verdana" panose="020B0604030504040204" pitchFamily="34" charset="0"/>
                </a:rPr>
                <a:t>User</a:t>
              </a:r>
            </a:p>
          </p:txBody>
        </p:sp>
        <p:sp>
          <p:nvSpPr>
            <p:cNvPr id="16" name="TextBox 15">
              <a:extLst>
                <a:ext uri="{FF2B5EF4-FFF2-40B4-BE49-F238E27FC236}">
                  <a16:creationId xmlns:a16="http://schemas.microsoft.com/office/drawing/2014/main" id="{59010B11-762E-B4D6-5CA1-6B859691081E}"/>
                </a:ext>
              </a:extLst>
            </p:cNvPr>
            <p:cNvSpPr txBox="1"/>
            <p:nvPr/>
          </p:nvSpPr>
          <p:spPr>
            <a:xfrm>
              <a:off x="583096" y="3455702"/>
              <a:ext cx="5208104" cy="2462870"/>
            </a:xfrm>
            <a:prstGeom prst="rect">
              <a:avLst/>
            </a:prstGeom>
            <a:noFill/>
            <a:ln>
              <a:noFill/>
            </a:ln>
          </p:spPr>
          <p:txBody>
            <a:bodyPr wrap="square" rtlCol="0">
              <a:spAutoFit/>
            </a:bodyPr>
            <a:lstStyle/>
            <a:p>
              <a:pPr algn="ctr"/>
              <a:r>
                <a:rPr lang="en-US" sz="2500">
                  <a:latin typeface="Verdana" panose="020B0604030504040204" pitchFamily="34" charset="0"/>
                  <a:ea typeface="Verdana" panose="020B0604030504040204" pitchFamily="34" charset="0"/>
                  <a:cs typeface="Verdana" panose="020B0604030504040204" pitchFamily="34" charset="0"/>
                </a:rPr>
                <a:t>I expect programs and applications written in </a:t>
              </a:r>
              <a:r>
                <a:rPr lang="en-US" sz="2500" err="1">
                  <a:latin typeface="Verdana" panose="020B0604030504040204" pitchFamily="34" charset="0"/>
                  <a:ea typeface="Verdana" panose="020B0604030504040204" pitchFamily="34" charset="0"/>
                  <a:cs typeface="Verdana" panose="020B0604030504040204" pitchFamily="34" charset="0"/>
                </a:rPr>
                <a:t>Koffect</a:t>
              </a:r>
              <a:r>
                <a:rPr lang="en-US" sz="2500">
                  <a:latin typeface="Verdana" panose="020B0604030504040204" pitchFamily="34" charset="0"/>
                  <a:ea typeface="Verdana" panose="020B0604030504040204" pitchFamily="34" charset="0"/>
                  <a:cs typeface="Verdana" panose="020B0604030504040204" pitchFamily="34" charset="0"/>
                </a:rPr>
                <a:t> to be stable and consistent. Behavior of the program/application should be well-defined.</a:t>
              </a:r>
            </a:p>
          </p:txBody>
        </p:sp>
      </p:grpSp>
      <p:sp>
        <p:nvSpPr>
          <p:cNvPr id="3" name="Rectangle 2">
            <a:extLst>
              <a:ext uri="{FF2B5EF4-FFF2-40B4-BE49-F238E27FC236}">
                <a16:creationId xmlns:a16="http://schemas.microsoft.com/office/drawing/2014/main" id="{19B21CCC-2E68-26CB-2A5A-425AB4A32C7C}"/>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US" sz="7500" b="1">
                <a:latin typeface="Verdana"/>
                <a:ea typeface="Verdana"/>
                <a:cs typeface="Verdana" panose="020B0604030504040204" pitchFamily="34" charset="0"/>
              </a:rPr>
              <a:t>User Stories 2</a:t>
            </a:r>
            <a:endParaRPr lang="en-US" sz="7500" b="1">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207999184"/>
      </p:ext>
    </p:extLst>
  </p:cSld>
  <p:clrMapOvr>
    <a:masterClrMapping/>
  </p:clrMapOvr>
  <mc:AlternateContent xmlns:mc="http://schemas.openxmlformats.org/markup-compatibility/2006" xmlns:p159="http://schemas.microsoft.com/office/powerpoint/2015/09/main">
    <mc:Choice Requires="p159">
      <p:transition spd="slow" advTm="12069">
        <p159:morph option="byObject"/>
      </p:transition>
    </mc:Choice>
    <mc:Fallback xmlns="">
      <p:transition spd="slow" advTm="12069">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E3D58C2-812B-9AA2-EDFF-ED9EACA98F33}"/>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F782F007-7280-89F9-2B8E-52A5F210F37D}"/>
              </a:ext>
            </a:extLst>
          </p:cNvPr>
          <p:cNvGrpSpPr/>
          <p:nvPr/>
        </p:nvGrpSpPr>
        <p:grpSpPr>
          <a:xfrm>
            <a:off x="0" y="-4724399"/>
            <a:ext cx="12192000" cy="4724399"/>
            <a:chOff x="0" y="2126731"/>
            <a:chExt cx="6096000" cy="4846831"/>
          </a:xfrm>
          <a:effectLst/>
        </p:grpSpPr>
        <p:sp>
          <p:nvSpPr>
            <p:cNvPr id="4" name="Rectangle 3">
              <a:extLst>
                <a:ext uri="{FF2B5EF4-FFF2-40B4-BE49-F238E27FC236}">
                  <a16:creationId xmlns:a16="http://schemas.microsoft.com/office/drawing/2014/main" id="{E61F07A9-1742-FEF6-DD00-861130D3EA91}"/>
                </a:ext>
              </a:extLst>
            </p:cNvPr>
            <p:cNvSpPr/>
            <p:nvPr/>
          </p:nvSpPr>
          <p:spPr>
            <a:xfrm>
              <a:off x="0" y="2126731"/>
              <a:ext cx="6096000" cy="4846831"/>
            </a:xfrm>
            <a:prstGeom prst="rect">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695EF39-E227-1E90-3636-46C37EF9EC37}"/>
                </a:ext>
              </a:extLst>
            </p:cNvPr>
            <p:cNvSpPr txBox="1"/>
            <p:nvPr/>
          </p:nvSpPr>
          <p:spPr>
            <a:xfrm>
              <a:off x="583096" y="2686878"/>
              <a:ext cx="5208104" cy="647293"/>
            </a:xfrm>
            <a:prstGeom prst="rect">
              <a:avLst/>
            </a:prstGeom>
            <a:noFill/>
            <a:ln>
              <a:noFill/>
            </a:ln>
          </p:spPr>
          <p:txBody>
            <a:bodyPr wrap="square" rtlCol="0">
              <a:spAutoFit/>
            </a:bodyPr>
            <a:lstStyle/>
            <a:p>
              <a:pPr algn="ctr"/>
              <a:r>
                <a:rPr lang="en-US" sz="3500">
                  <a:latin typeface="Verdana" panose="020B0604030504040204" pitchFamily="34" charset="0"/>
                  <a:ea typeface="Verdana" panose="020B0604030504040204" pitchFamily="34" charset="0"/>
                  <a:cs typeface="Verdana" panose="020B0604030504040204" pitchFamily="34" charset="0"/>
                </a:rPr>
                <a:t>Software Developer</a:t>
              </a:r>
            </a:p>
          </p:txBody>
        </p:sp>
        <p:sp>
          <p:nvSpPr>
            <p:cNvPr id="10" name="TextBox 9">
              <a:extLst>
                <a:ext uri="{FF2B5EF4-FFF2-40B4-BE49-F238E27FC236}">
                  <a16:creationId xmlns:a16="http://schemas.microsoft.com/office/drawing/2014/main" id="{8CD305AB-F163-F826-66B2-E2998CBE901C}"/>
                </a:ext>
              </a:extLst>
            </p:cNvPr>
            <p:cNvSpPr txBox="1"/>
            <p:nvPr/>
          </p:nvSpPr>
          <p:spPr>
            <a:xfrm>
              <a:off x="583096" y="3455701"/>
              <a:ext cx="5208104" cy="2068178"/>
            </a:xfrm>
            <a:prstGeom prst="rect">
              <a:avLst/>
            </a:prstGeom>
            <a:noFill/>
            <a:ln>
              <a:noFill/>
            </a:ln>
          </p:spPr>
          <p:txBody>
            <a:bodyPr wrap="square" rtlCol="0">
              <a:spAutoFit/>
            </a:bodyPr>
            <a:lstStyle/>
            <a:p>
              <a:pPr algn="ctr"/>
              <a:r>
                <a:rPr lang="en-US" sz="2500">
                  <a:latin typeface="Verdana" panose="020B0604030504040204" pitchFamily="34" charset="0"/>
                  <a:ea typeface="Verdana" panose="020B0604030504040204" pitchFamily="34" charset="0"/>
                  <a:cs typeface="Verdana" panose="020B0604030504040204" pitchFamily="34" charset="0"/>
                </a:rPr>
                <a:t>I want the language to have compatibility with multiple platforms so that </a:t>
              </a:r>
              <a:r>
                <a:rPr lang="en-US" sz="2500" err="1">
                  <a:latin typeface="Verdana" panose="020B0604030504040204" pitchFamily="34" charset="0"/>
                  <a:ea typeface="Verdana" panose="020B0604030504040204" pitchFamily="34" charset="0"/>
                  <a:cs typeface="Verdana" panose="020B0604030504040204" pitchFamily="34" charset="0"/>
                </a:rPr>
                <a:t>Koffect</a:t>
              </a:r>
              <a:r>
                <a:rPr lang="en-US" sz="2500">
                  <a:latin typeface="Verdana" panose="020B0604030504040204" pitchFamily="34" charset="0"/>
                  <a:ea typeface="Verdana" panose="020B0604030504040204" pitchFamily="34" charset="0"/>
                  <a:cs typeface="Verdana" panose="020B0604030504040204" pitchFamily="34" charset="0"/>
                </a:rPr>
                <a:t> code can be run from multiple different hardware architectures. Furthermore, I want the language to have a good multiplatform story to allow for </a:t>
              </a:r>
              <a:r>
                <a:rPr lang="en-US" sz="2500" err="1">
                  <a:latin typeface="Verdana" panose="020B0604030504040204" pitchFamily="34" charset="0"/>
                  <a:ea typeface="Verdana" panose="020B0604030504040204" pitchFamily="34" charset="0"/>
                  <a:cs typeface="Verdana" panose="020B0604030504040204" pitchFamily="34" charset="0"/>
                </a:rPr>
                <a:t>Koffect</a:t>
              </a:r>
              <a:r>
                <a:rPr lang="en-US" sz="2500">
                  <a:latin typeface="Verdana" panose="020B0604030504040204" pitchFamily="34" charset="0"/>
                  <a:ea typeface="Verdana" panose="020B0604030504040204" pitchFamily="34" charset="0"/>
                  <a:cs typeface="Verdana" panose="020B0604030504040204" pitchFamily="34" charset="0"/>
                </a:rPr>
                <a:t> to be utilized for many different applications.</a:t>
              </a:r>
            </a:p>
          </p:txBody>
        </p:sp>
      </p:grpSp>
      <p:sp>
        <p:nvSpPr>
          <p:cNvPr id="3" name="Rectangle 2">
            <a:extLst>
              <a:ext uri="{FF2B5EF4-FFF2-40B4-BE49-F238E27FC236}">
                <a16:creationId xmlns:a16="http://schemas.microsoft.com/office/drawing/2014/main" id="{19B21CCC-2E68-26CB-2A5A-425AB4A32C7C}"/>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US" sz="7500" b="1">
                <a:latin typeface="Verdana"/>
                <a:ea typeface="Verdana"/>
                <a:cs typeface="Verdana" panose="020B0604030504040204" pitchFamily="34" charset="0"/>
              </a:rPr>
              <a:t>User Stories 3</a:t>
            </a:r>
            <a:endParaRPr lang="en-US" sz="7500" b="1">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371124433"/>
      </p:ext>
    </p:extLst>
  </p:cSld>
  <p:clrMapOvr>
    <a:masterClrMapping/>
  </p:clrMapOvr>
  <p:transition spd="slow" advTm="1661">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E3D58C2-812B-9AA2-EDFF-ED9EACA98F33}"/>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F782F007-7280-89F9-2B8E-52A5F210F37D}"/>
              </a:ext>
            </a:extLst>
          </p:cNvPr>
          <p:cNvGrpSpPr/>
          <p:nvPr/>
        </p:nvGrpSpPr>
        <p:grpSpPr>
          <a:xfrm>
            <a:off x="0" y="2133599"/>
            <a:ext cx="12192000" cy="4724399"/>
            <a:chOff x="0" y="2126731"/>
            <a:chExt cx="6096000" cy="4846831"/>
          </a:xfrm>
          <a:effectLst/>
        </p:grpSpPr>
        <p:sp>
          <p:nvSpPr>
            <p:cNvPr id="4" name="Rectangle 3">
              <a:extLst>
                <a:ext uri="{FF2B5EF4-FFF2-40B4-BE49-F238E27FC236}">
                  <a16:creationId xmlns:a16="http://schemas.microsoft.com/office/drawing/2014/main" id="{E61F07A9-1742-FEF6-DD00-861130D3EA91}"/>
                </a:ext>
              </a:extLst>
            </p:cNvPr>
            <p:cNvSpPr/>
            <p:nvPr/>
          </p:nvSpPr>
          <p:spPr>
            <a:xfrm>
              <a:off x="0" y="2126731"/>
              <a:ext cx="6096000" cy="4846831"/>
            </a:xfrm>
            <a:prstGeom prst="rect">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695EF39-E227-1E90-3636-46C37EF9EC37}"/>
                </a:ext>
              </a:extLst>
            </p:cNvPr>
            <p:cNvSpPr txBox="1"/>
            <p:nvPr/>
          </p:nvSpPr>
          <p:spPr>
            <a:xfrm>
              <a:off x="583096" y="2686878"/>
              <a:ext cx="5208104" cy="647293"/>
            </a:xfrm>
            <a:prstGeom prst="rect">
              <a:avLst/>
            </a:prstGeom>
            <a:noFill/>
            <a:ln>
              <a:noFill/>
            </a:ln>
          </p:spPr>
          <p:txBody>
            <a:bodyPr wrap="square" rtlCol="0">
              <a:spAutoFit/>
            </a:bodyPr>
            <a:lstStyle/>
            <a:p>
              <a:pPr algn="ctr"/>
              <a:r>
                <a:rPr lang="en-US" sz="3500">
                  <a:latin typeface="Verdana" panose="020B0604030504040204" pitchFamily="34" charset="0"/>
                  <a:ea typeface="Verdana" panose="020B0604030504040204" pitchFamily="34" charset="0"/>
                  <a:cs typeface="Verdana" panose="020B0604030504040204" pitchFamily="34" charset="0"/>
                </a:rPr>
                <a:t>Software Developer</a:t>
              </a:r>
            </a:p>
          </p:txBody>
        </p:sp>
        <p:sp>
          <p:nvSpPr>
            <p:cNvPr id="10" name="TextBox 9">
              <a:extLst>
                <a:ext uri="{FF2B5EF4-FFF2-40B4-BE49-F238E27FC236}">
                  <a16:creationId xmlns:a16="http://schemas.microsoft.com/office/drawing/2014/main" id="{8CD305AB-F163-F826-66B2-E2998CBE901C}"/>
                </a:ext>
              </a:extLst>
            </p:cNvPr>
            <p:cNvSpPr txBox="1"/>
            <p:nvPr/>
          </p:nvSpPr>
          <p:spPr>
            <a:xfrm>
              <a:off x="583096" y="3455701"/>
              <a:ext cx="5208104" cy="2068178"/>
            </a:xfrm>
            <a:prstGeom prst="rect">
              <a:avLst/>
            </a:prstGeom>
            <a:noFill/>
            <a:ln>
              <a:noFill/>
            </a:ln>
          </p:spPr>
          <p:txBody>
            <a:bodyPr wrap="square" rtlCol="0">
              <a:spAutoFit/>
            </a:bodyPr>
            <a:lstStyle/>
            <a:p>
              <a:pPr algn="ctr"/>
              <a:r>
                <a:rPr lang="en-US" sz="2500">
                  <a:latin typeface="Verdana" panose="020B0604030504040204" pitchFamily="34" charset="0"/>
                  <a:ea typeface="Verdana" panose="020B0604030504040204" pitchFamily="34" charset="0"/>
                  <a:cs typeface="Verdana" panose="020B0604030504040204" pitchFamily="34" charset="0"/>
                </a:rPr>
                <a:t>I want the language to have compatibility with multiple platforms so that </a:t>
              </a:r>
              <a:r>
                <a:rPr lang="en-US" sz="2500" err="1">
                  <a:latin typeface="Verdana" panose="020B0604030504040204" pitchFamily="34" charset="0"/>
                  <a:ea typeface="Verdana" panose="020B0604030504040204" pitchFamily="34" charset="0"/>
                  <a:cs typeface="Verdana" panose="020B0604030504040204" pitchFamily="34" charset="0"/>
                </a:rPr>
                <a:t>Koffect</a:t>
              </a:r>
              <a:r>
                <a:rPr lang="en-US" sz="2500">
                  <a:latin typeface="Verdana" panose="020B0604030504040204" pitchFamily="34" charset="0"/>
                  <a:ea typeface="Verdana" panose="020B0604030504040204" pitchFamily="34" charset="0"/>
                  <a:cs typeface="Verdana" panose="020B0604030504040204" pitchFamily="34" charset="0"/>
                </a:rPr>
                <a:t> code can be run from multiple different hardware architectures. Furthermore, I want the language to have a good multiplatform story to allow for </a:t>
              </a:r>
              <a:r>
                <a:rPr lang="en-US" sz="2500" err="1">
                  <a:latin typeface="Verdana" panose="020B0604030504040204" pitchFamily="34" charset="0"/>
                  <a:ea typeface="Verdana" panose="020B0604030504040204" pitchFamily="34" charset="0"/>
                  <a:cs typeface="Verdana" panose="020B0604030504040204" pitchFamily="34" charset="0"/>
                </a:rPr>
                <a:t>Koffect</a:t>
              </a:r>
              <a:r>
                <a:rPr lang="en-US" sz="2500">
                  <a:latin typeface="Verdana" panose="020B0604030504040204" pitchFamily="34" charset="0"/>
                  <a:ea typeface="Verdana" panose="020B0604030504040204" pitchFamily="34" charset="0"/>
                  <a:cs typeface="Verdana" panose="020B0604030504040204" pitchFamily="34" charset="0"/>
                </a:rPr>
                <a:t> to be utilized for many different applications.</a:t>
              </a:r>
            </a:p>
          </p:txBody>
        </p:sp>
      </p:grpSp>
      <p:sp>
        <p:nvSpPr>
          <p:cNvPr id="3" name="Rectangle 2">
            <a:extLst>
              <a:ext uri="{FF2B5EF4-FFF2-40B4-BE49-F238E27FC236}">
                <a16:creationId xmlns:a16="http://schemas.microsoft.com/office/drawing/2014/main" id="{19B21CCC-2E68-26CB-2A5A-425AB4A32C7C}"/>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US" sz="7500" b="1">
                <a:latin typeface="Verdana"/>
                <a:ea typeface="Verdana"/>
                <a:cs typeface="Verdana" panose="020B0604030504040204" pitchFamily="34" charset="0"/>
              </a:rPr>
              <a:t>User Stories 3</a:t>
            </a:r>
            <a:endParaRPr lang="en-US" sz="7500" b="1">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97663105"/>
      </p:ext>
    </p:extLst>
  </p:cSld>
  <p:clrMapOvr>
    <a:masterClrMapping/>
  </p:clrMapOvr>
  <mc:AlternateContent xmlns:mc="http://schemas.openxmlformats.org/markup-compatibility/2006" xmlns:p159="http://schemas.microsoft.com/office/powerpoint/2015/09/main">
    <mc:Choice Requires="p159">
      <p:transition spd="slow" advTm="30900">
        <p159:morph option="byObject"/>
      </p:transition>
    </mc:Choice>
    <mc:Fallback xmlns="">
      <p:transition spd="slow" advTm="309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1ABAA0-8A95-F3A1-4FBF-5B0B46506037}"/>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E9C3EC0-C7BB-72DB-D78E-00EFAD05CA72}"/>
              </a:ext>
            </a:extLst>
          </p:cNvPr>
          <p:cNvSpPr/>
          <p:nvPr/>
        </p:nvSpPr>
        <p:spPr>
          <a:xfrm>
            <a:off x="0" y="-4512365"/>
            <a:ext cx="3657600" cy="451236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35E9F9F-3DBE-D22F-AD0E-1C5EC9A654B7}"/>
              </a:ext>
            </a:extLst>
          </p:cNvPr>
          <p:cNvSpPr txBox="1"/>
          <p:nvPr/>
        </p:nvSpPr>
        <p:spPr>
          <a:xfrm>
            <a:off x="810792" y="-12008276"/>
            <a:ext cx="1311965" cy="11633954"/>
          </a:xfrm>
          <a:prstGeom prst="rect">
            <a:avLst/>
          </a:prstGeom>
          <a:noFill/>
        </p:spPr>
        <p:txBody>
          <a:bodyPr wrap="square" rtlCol="0">
            <a:spAutoFit/>
          </a:bodyPr>
          <a:lstStyle/>
          <a:p>
            <a:r>
              <a:rPr lang="en-US" sz="25000">
                <a:latin typeface="Verdana" panose="020B0604030504040204" pitchFamily="34" charset="0"/>
                <a:ea typeface="Verdana" panose="020B0604030504040204" pitchFamily="34" charset="0"/>
                <a:cs typeface="Verdana" panose="020B0604030504040204" pitchFamily="34" charset="0"/>
              </a:rPr>
              <a:t>210</a:t>
            </a:r>
          </a:p>
        </p:txBody>
      </p:sp>
      <p:grpSp>
        <p:nvGrpSpPr>
          <p:cNvPr id="15" name="Group 14">
            <a:extLst>
              <a:ext uri="{FF2B5EF4-FFF2-40B4-BE49-F238E27FC236}">
                <a16:creationId xmlns:a16="http://schemas.microsoft.com/office/drawing/2014/main" id="{4341F7CC-D518-3DEA-93F5-A9ED5EB40FC5}"/>
              </a:ext>
            </a:extLst>
          </p:cNvPr>
          <p:cNvGrpSpPr/>
          <p:nvPr/>
        </p:nvGrpSpPr>
        <p:grpSpPr>
          <a:xfrm>
            <a:off x="3657600" y="-4512366"/>
            <a:ext cx="8534400" cy="4512365"/>
            <a:chOff x="3657600" y="2345635"/>
            <a:chExt cx="8534400" cy="4512365"/>
          </a:xfrm>
          <a:solidFill>
            <a:schemeClr val="bg1"/>
          </a:solidFill>
        </p:grpSpPr>
        <p:sp>
          <p:nvSpPr>
            <p:cNvPr id="14" name="Rectangle 13">
              <a:extLst>
                <a:ext uri="{FF2B5EF4-FFF2-40B4-BE49-F238E27FC236}">
                  <a16:creationId xmlns:a16="http://schemas.microsoft.com/office/drawing/2014/main" id="{712BE86C-1764-210A-701C-B0D89545E918}"/>
                </a:ext>
              </a:extLst>
            </p:cNvPr>
            <p:cNvSpPr/>
            <p:nvPr/>
          </p:nvSpPr>
          <p:spPr>
            <a:xfrm>
              <a:off x="3657600" y="2345635"/>
              <a:ext cx="8534400" cy="45123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white box with black text&#10;&#10;Description automatically generated">
              <a:extLst>
                <a:ext uri="{FF2B5EF4-FFF2-40B4-BE49-F238E27FC236}">
                  <a16:creationId xmlns:a16="http://schemas.microsoft.com/office/drawing/2014/main" id="{5554A704-C978-A774-9188-1BCAE970447E}"/>
                </a:ext>
              </a:extLst>
            </p:cNvPr>
            <p:cNvPicPr>
              <a:picLocks noChangeAspect="1"/>
            </p:cNvPicPr>
            <p:nvPr/>
          </p:nvPicPr>
          <p:blipFill>
            <a:blip r:embed="rId2"/>
            <a:stretch>
              <a:fillRect/>
            </a:stretch>
          </p:blipFill>
          <p:spPr>
            <a:xfrm>
              <a:off x="4028661" y="3912960"/>
              <a:ext cx="7792278" cy="1198812"/>
            </a:xfrm>
            <a:prstGeom prst="rect">
              <a:avLst/>
            </a:prstGeom>
            <a:grpFill/>
          </p:spPr>
        </p:pic>
      </p:grpSp>
      <p:grpSp>
        <p:nvGrpSpPr>
          <p:cNvPr id="18" name="Group 17">
            <a:extLst>
              <a:ext uri="{FF2B5EF4-FFF2-40B4-BE49-F238E27FC236}">
                <a16:creationId xmlns:a16="http://schemas.microsoft.com/office/drawing/2014/main" id="{44292EE9-9F9B-4CA2-F4BD-093FC56C6C14}"/>
              </a:ext>
            </a:extLst>
          </p:cNvPr>
          <p:cNvGrpSpPr/>
          <p:nvPr/>
        </p:nvGrpSpPr>
        <p:grpSpPr>
          <a:xfrm>
            <a:off x="3657600" y="-9024730"/>
            <a:ext cx="8534400" cy="4512365"/>
            <a:chOff x="3657600" y="2345635"/>
            <a:chExt cx="8534400" cy="4512365"/>
          </a:xfrm>
          <a:solidFill>
            <a:schemeClr val="bg1"/>
          </a:solidFill>
        </p:grpSpPr>
        <p:sp>
          <p:nvSpPr>
            <p:cNvPr id="19" name="Rectangle 18">
              <a:extLst>
                <a:ext uri="{FF2B5EF4-FFF2-40B4-BE49-F238E27FC236}">
                  <a16:creationId xmlns:a16="http://schemas.microsoft.com/office/drawing/2014/main" id="{EA478283-18EA-5506-F4BE-4EEDD9636107}"/>
                </a:ext>
              </a:extLst>
            </p:cNvPr>
            <p:cNvSpPr/>
            <p:nvPr/>
          </p:nvSpPr>
          <p:spPr>
            <a:xfrm>
              <a:off x="3657600" y="2345635"/>
              <a:ext cx="8534400" cy="45123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7D996ACB-B10B-1DD8-311D-1320A7F71E17}"/>
                </a:ext>
              </a:extLst>
            </p:cNvPr>
            <p:cNvPicPr>
              <a:picLocks noChangeAspect="1"/>
            </p:cNvPicPr>
            <p:nvPr/>
          </p:nvPicPr>
          <p:blipFill>
            <a:blip r:embed="rId3"/>
            <a:srcRect/>
            <a:stretch/>
          </p:blipFill>
          <p:spPr>
            <a:xfrm>
              <a:off x="3784209" y="3723510"/>
              <a:ext cx="8281182" cy="1756615"/>
            </a:xfrm>
            <a:prstGeom prst="rect">
              <a:avLst/>
            </a:prstGeom>
            <a:grpFill/>
          </p:spPr>
        </p:pic>
      </p:grpSp>
      <p:grpSp>
        <p:nvGrpSpPr>
          <p:cNvPr id="21" name="Group 20">
            <a:extLst>
              <a:ext uri="{FF2B5EF4-FFF2-40B4-BE49-F238E27FC236}">
                <a16:creationId xmlns:a16="http://schemas.microsoft.com/office/drawing/2014/main" id="{E3901884-587B-135D-1BE8-A3CCA8B3F506}"/>
              </a:ext>
            </a:extLst>
          </p:cNvPr>
          <p:cNvGrpSpPr/>
          <p:nvPr/>
        </p:nvGrpSpPr>
        <p:grpSpPr>
          <a:xfrm>
            <a:off x="3657600" y="-13537095"/>
            <a:ext cx="8534400" cy="4512365"/>
            <a:chOff x="3657600" y="2711928"/>
            <a:chExt cx="8534400" cy="4512365"/>
          </a:xfrm>
          <a:solidFill>
            <a:schemeClr val="bg1"/>
          </a:solidFill>
        </p:grpSpPr>
        <p:sp>
          <p:nvSpPr>
            <p:cNvPr id="22" name="Rectangle 21">
              <a:extLst>
                <a:ext uri="{FF2B5EF4-FFF2-40B4-BE49-F238E27FC236}">
                  <a16:creationId xmlns:a16="http://schemas.microsoft.com/office/drawing/2014/main" id="{57859A63-F741-043A-A866-E2C8C629413D}"/>
                </a:ext>
              </a:extLst>
            </p:cNvPr>
            <p:cNvSpPr/>
            <p:nvPr/>
          </p:nvSpPr>
          <p:spPr>
            <a:xfrm>
              <a:off x="3657600" y="2711928"/>
              <a:ext cx="8534400" cy="45123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A3D02DA7-9239-D1F0-F4F7-8CB037444A09}"/>
                </a:ext>
              </a:extLst>
            </p:cNvPr>
            <p:cNvPicPr>
              <a:picLocks noChangeAspect="1"/>
            </p:cNvPicPr>
            <p:nvPr/>
          </p:nvPicPr>
          <p:blipFill>
            <a:blip r:embed="rId4"/>
            <a:srcRect/>
            <a:stretch/>
          </p:blipFill>
          <p:spPr>
            <a:xfrm>
              <a:off x="3692754" y="4118711"/>
              <a:ext cx="8432258" cy="1710893"/>
            </a:xfrm>
            <a:prstGeom prst="rect">
              <a:avLst/>
            </a:prstGeom>
            <a:grpFill/>
          </p:spPr>
        </p:pic>
      </p:grpSp>
      <p:sp>
        <p:nvSpPr>
          <p:cNvPr id="3" name="Rectangle 2">
            <a:extLst>
              <a:ext uri="{FF2B5EF4-FFF2-40B4-BE49-F238E27FC236}">
                <a16:creationId xmlns:a16="http://schemas.microsoft.com/office/drawing/2014/main" id="{4AA18C5B-B868-29DD-D2CE-DF1E97CB49DD}"/>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7500" b="1">
                <a:latin typeface="Verdana" panose="020B0604030504040204" pitchFamily="34" charset="0"/>
                <a:ea typeface="Verdana" panose="020B0604030504040204" pitchFamily="34" charset="0"/>
                <a:cs typeface="Verdana" panose="020B0604030504040204" pitchFamily="34" charset="0"/>
              </a:rPr>
              <a:t>Design Diagrams</a:t>
            </a:r>
          </a:p>
        </p:txBody>
      </p:sp>
    </p:spTree>
    <p:extLst>
      <p:ext uri="{BB962C8B-B14F-4D97-AF65-F5344CB8AC3E}">
        <p14:creationId xmlns:p14="http://schemas.microsoft.com/office/powerpoint/2010/main" val="1957507980"/>
      </p:ext>
    </p:extLst>
  </p:cSld>
  <p:clrMapOvr>
    <a:masterClrMapping/>
  </p:clrMapOvr>
  <p:transition spd="slow" advTm="2743">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CCBCA39-01CD-04A9-AD0D-D53997C056F2}"/>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F782F007-7280-89F9-2B8E-52A5F210F37D}"/>
              </a:ext>
            </a:extLst>
          </p:cNvPr>
          <p:cNvGrpSpPr/>
          <p:nvPr/>
        </p:nvGrpSpPr>
        <p:grpSpPr>
          <a:xfrm>
            <a:off x="-5" y="-4817165"/>
            <a:ext cx="6096000" cy="4817165"/>
            <a:chOff x="0" y="2040835"/>
            <a:chExt cx="6096000" cy="4817166"/>
          </a:xfrm>
          <a:solidFill>
            <a:schemeClr val="accent1">
              <a:lumMod val="40000"/>
              <a:lumOff val="60000"/>
            </a:schemeClr>
          </a:solidFill>
          <a:effectLst/>
        </p:grpSpPr>
        <p:sp>
          <p:nvSpPr>
            <p:cNvPr id="4" name="Rectangle 3">
              <a:extLst>
                <a:ext uri="{FF2B5EF4-FFF2-40B4-BE49-F238E27FC236}">
                  <a16:creationId xmlns:a16="http://schemas.microsoft.com/office/drawing/2014/main" id="{E61F07A9-1742-FEF6-DD00-861130D3EA91}"/>
                </a:ext>
              </a:extLst>
            </p:cNvPr>
            <p:cNvSpPr/>
            <p:nvPr/>
          </p:nvSpPr>
          <p:spPr>
            <a:xfrm>
              <a:off x="0" y="2040835"/>
              <a:ext cx="6096000" cy="4817166"/>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695EF39-E227-1E90-3636-46C37EF9EC37}"/>
                </a:ext>
              </a:extLst>
            </p:cNvPr>
            <p:cNvSpPr txBox="1"/>
            <p:nvPr/>
          </p:nvSpPr>
          <p:spPr>
            <a:xfrm>
              <a:off x="583096" y="2686878"/>
              <a:ext cx="5208104" cy="861774"/>
            </a:xfrm>
            <a:prstGeom prst="rect">
              <a:avLst/>
            </a:prstGeom>
            <a:grpFill/>
            <a:ln>
              <a:noFill/>
            </a:ln>
          </p:spPr>
          <p:txBody>
            <a:bodyPr wrap="square" rtlCol="0">
              <a:spAutoFit/>
            </a:bodyPr>
            <a:lstStyle/>
            <a:p>
              <a:r>
                <a:rPr lang="en-US" sz="5000">
                  <a:latin typeface="Verdana" panose="020B0604030504040204" pitchFamily="34" charset="0"/>
                  <a:ea typeface="Verdana" panose="020B0604030504040204" pitchFamily="34" charset="0"/>
                  <a:cs typeface="Verdana" panose="020B0604030504040204" pitchFamily="34" charset="0"/>
                </a:rPr>
                <a:t>Team Members</a:t>
              </a:r>
            </a:p>
          </p:txBody>
        </p:sp>
        <p:sp>
          <p:nvSpPr>
            <p:cNvPr id="10" name="TextBox 9">
              <a:extLst>
                <a:ext uri="{FF2B5EF4-FFF2-40B4-BE49-F238E27FC236}">
                  <a16:creationId xmlns:a16="http://schemas.microsoft.com/office/drawing/2014/main" id="{8CD305AB-F163-F826-66B2-E2998CBE901C}"/>
                </a:ext>
              </a:extLst>
            </p:cNvPr>
            <p:cNvSpPr txBox="1"/>
            <p:nvPr/>
          </p:nvSpPr>
          <p:spPr>
            <a:xfrm>
              <a:off x="583096" y="3836886"/>
              <a:ext cx="5208104" cy="477054"/>
            </a:xfrm>
            <a:prstGeom prst="rect">
              <a:avLst/>
            </a:prstGeom>
            <a:grpFill/>
            <a:ln>
              <a:noFill/>
            </a:ln>
          </p:spPr>
          <p:txBody>
            <a:bodyPr wrap="square" rtlCol="0">
              <a:spAutoFit/>
            </a:bodyPr>
            <a:lstStyle/>
            <a:p>
              <a:pPr algn="ctr"/>
              <a:r>
                <a:rPr lang="en-US" sz="2500">
                  <a:latin typeface="Verdana" panose="020B0604030504040204" pitchFamily="34" charset="0"/>
                  <a:ea typeface="Verdana" panose="020B0604030504040204" pitchFamily="34" charset="0"/>
                  <a:cs typeface="Verdana" panose="020B0604030504040204" pitchFamily="34" charset="0"/>
                </a:rPr>
                <a:t>Jaran Chao</a:t>
              </a:r>
            </a:p>
          </p:txBody>
        </p:sp>
      </p:grpSp>
      <p:grpSp>
        <p:nvGrpSpPr>
          <p:cNvPr id="13" name="Group 12">
            <a:extLst>
              <a:ext uri="{FF2B5EF4-FFF2-40B4-BE49-F238E27FC236}">
                <a16:creationId xmlns:a16="http://schemas.microsoft.com/office/drawing/2014/main" id="{2C53CF7F-2FF4-D7E1-8D51-846629606763}"/>
              </a:ext>
            </a:extLst>
          </p:cNvPr>
          <p:cNvGrpSpPr/>
          <p:nvPr/>
        </p:nvGrpSpPr>
        <p:grpSpPr>
          <a:xfrm>
            <a:off x="6095999" y="-4817165"/>
            <a:ext cx="6096001" cy="4817165"/>
            <a:chOff x="-2" y="2040834"/>
            <a:chExt cx="6096001" cy="4817167"/>
          </a:xfrm>
          <a:solidFill>
            <a:schemeClr val="accent1">
              <a:lumMod val="40000"/>
              <a:lumOff val="60000"/>
            </a:schemeClr>
          </a:solidFill>
          <a:effectLst/>
        </p:grpSpPr>
        <p:sp>
          <p:nvSpPr>
            <p:cNvPr id="14" name="Rectangle 13">
              <a:extLst>
                <a:ext uri="{FF2B5EF4-FFF2-40B4-BE49-F238E27FC236}">
                  <a16:creationId xmlns:a16="http://schemas.microsoft.com/office/drawing/2014/main" id="{D68CB7C2-59D7-5124-472F-0C2FAEBC2AE8}"/>
                </a:ext>
              </a:extLst>
            </p:cNvPr>
            <p:cNvSpPr/>
            <p:nvPr/>
          </p:nvSpPr>
          <p:spPr>
            <a:xfrm>
              <a:off x="-2" y="2040834"/>
              <a:ext cx="6096001" cy="481716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3AE5979-859E-E392-4D68-A612572833ED}"/>
                </a:ext>
              </a:extLst>
            </p:cNvPr>
            <p:cNvSpPr txBox="1"/>
            <p:nvPr/>
          </p:nvSpPr>
          <p:spPr>
            <a:xfrm>
              <a:off x="583096" y="2686878"/>
              <a:ext cx="5208104" cy="861774"/>
            </a:xfrm>
            <a:prstGeom prst="rect">
              <a:avLst/>
            </a:prstGeom>
            <a:solidFill>
              <a:schemeClr val="accent1">
                <a:lumMod val="20000"/>
                <a:lumOff val="80000"/>
              </a:schemeClr>
            </a:solidFill>
            <a:ln>
              <a:noFill/>
            </a:ln>
          </p:spPr>
          <p:txBody>
            <a:bodyPr wrap="square" rtlCol="0">
              <a:spAutoFit/>
            </a:bodyPr>
            <a:lstStyle/>
            <a:p>
              <a:r>
                <a:rPr lang="en-US" sz="5000">
                  <a:latin typeface="Verdana" panose="020B0604030504040204" pitchFamily="34" charset="0"/>
                  <a:ea typeface="Verdana" panose="020B0604030504040204" pitchFamily="34" charset="0"/>
                  <a:cs typeface="Verdana" panose="020B0604030504040204" pitchFamily="34" charset="0"/>
                </a:rPr>
                <a:t>Project Advisor</a:t>
              </a:r>
            </a:p>
          </p:txBody>
        </p:sp>
        <p:sp>
          <p:nvSpPr>
            <p:cNvPr id="16" name="TextBox 15">
              <a:extLst>
                <a:ext uri="{FF2B5EF4-FFF2-40B4-BE49-F238E27FC236}">
                  <a16:creationId xmlns:a16="http://schemas.microsoft.com/office/drawing/2014/main" id="{59010B11-762E-B4D6-5CA1-6B859691081E}"/>
                </a:ext>
              </a:extLst>
            </p:cNvPr>
            <p:cNvSpPr txBox="1"/>
            <p:nvPr/>
          </p:nvSpPr>
          <p:spPr>
            <a:xfrm>
              <a:off x="583096" y="3836886"/>
              <a:ext cx="5208104" cy="477054"/>
            </a:xfrm>
            <a:prstGeom prst="rect">
              <a:avLst/>
            </a:prstGeom>
            <a:solidFill>
              <a:schemeClr val="accent1">
                <a:lumMod val="20000"/>
                <a:lumOff val="80000"/>
              </a:schemeClr>
            </a:solidFill>
            <a:ln>
              <a:noFill/>
            </a:ln>
          </p:spPr>
          <p:txBody>
            <a:bodyPr wrap="square" rtlCol="0">
              <a:spAutoFit/>
            </a:bodyPr>
            <a:lstStyle/>
            <a:p>
              <a:pPr algn="ctr"/>
              <a:r>
                <a:rPr lang="en-US" sz="2500">
                  <a:latin typeface="Verdana" panose="020B0604030504040204" pitchFamily="34" charset="0"/>
                  <a:ea typeface="Verdana" panose="020B0604030504040204" pitchFamily="34" charset="0"/>
                  <a:cs typeface="Verdana" panose="020B0604030504040204" pitchFamily="34" charset="0"/>
                </a:rPr>
                <a:t>Professor William Hawkins III</a:t>
              </a:r>
            </a:p>
          </p:txBody>
        </p:sp>
      </p:grpSp>
      <p:sp>
        <p:nvSpPr>
          <p:cNvPr id="3" name="Rectangle 2">
            <a:extLst>
              <a:ext uri="{FF2B5EF4-FFF2-40B4-BE49-F238E27FC236}">
                <a16:creationId xmlns:a16="http://schemas.microsoft.com/office/drawing/2014/main" id="{19B21CCC-2E68-26CB-2A5A-425AB4A32C7C}"/>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7500" b="1">
                <a:latin typeface="Verdana" panose="020B0604030504040204" pitchFamily="34" charset="0"/>
                <a:ea typeface="Verdana" panose="020B0604030504040204" pitchFamily="34" charset="0"/>
                <a:cs typeface="Verdana" panose="020B0604030504040204" pitchFamily="34" charset="0"/>
              </a:rPr>
              <a:t>Group Members</a:t>
            </a:r>
          </a:p>
        </p:txBody>
      </p:sp>
    </p:spTree>
    <p:extLst>
      <p:ext uri="{BB962C8B-B14F-4D97-AF65-F5344CB8AC3E}">
        <p14:creationId xmlns:p14="http://schemas.microsoft.com/office/powerpoint/2010/main" val="2664272698"/>
      </p:ext>
    </p:extLst>
  </p:cSld>
  <p:clrMapOvr>
    <a:masterClrMapping/>
  </p:clrMapOvr>
  <mc:AlternateContent xmlns:mc="http://schemas.openxmlformats.org/markup-compatibility/2006" xmlns:p159="http://schemas.microsoft.com/office/powerpoint/2015/09/main">
    <mc:Choice Requires="p159">
      <p:transition spd="slow" advTm="3136">
        <p159:morph option="byObject"/>
      </p:transition>
    </mc:Choice>
    <mc:Fallback xmlns="">
      <p:transition spd="slow" advTm="3136">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1ABAA0-8A95-F3A1-4FBF-5B0B46506037}"/>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E9C3EC0-C7BB-72DB-D78E-00EFAD05CA72}"/>
              </a:ext>
            </a:extLst>
          </p:cNvPr>
          <p:cNvSpPr/>
          <p:nvPr/>
        </p:nvSpPr>
        <p:spPr>
          <a:xfrm>
            <a:off x="0" y="2345634"/>
            <a:ext cx="3657600" cy="451236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35E9F9F-3DBE-D22F-AD0E-1C5EC9A654B7}"/>
              </a:ext>
            </a:extLst>
          </p:cNvPr>
          <p:cNvSpPr txBox="1"/>
          <p:nvPr/>
        </p:nvSpPr>
        <p:spPr>
          <a:xfrm>
            <a:off x="459727" y="-5229374"/>
            <a:ext cx="1311965" cy="11633954"/>
          </a:xfrm>
          <a:prstGeom prst="rect">
            <a:avLst/>
          </a:prstGeom>
          <a:noFill/>
        </p:spPr>
        <p:txBody>
          <a:bodyPr wrap="square" rtlCol="0">
            <a:spAutoFit/>
          </a:bodyPr>
          <a:lstStyle/>
          <a:p>
            <a:r>
              <a:rPr lang="en-US" sz="25000">
                <a:latin typeface="Verdana" panose="020B0604030504040204" pitchFamily="34" charset="0"/>
                <a:ea typeface="Verdana" panose="020B0604030504040204" pitchFamily="34" charset="0"/>
                <a:cs typeface="Verdana" panose="020B0604030504040204" pitchFamily="34" charset="0"/>
              </a:rPr>
              <a:t>210</a:t>
            </a:r>
          </a:p>
        </p:txBody>
      </p:sp>
      <p:grpSp>
        <p:nvGrpSpPr>
          <p:cNvPr id="15" name="Group 14">
            <a:extLst>
              <a:ext uri="{FF2B5EF4-FFF2-40B4-BE49-F238E27FC236}">
                <a16:creationId xmlns:a16="http://schemas.microsoft.com/office/drawing/2014/main" id="{4341F7CC-D518-3DEA-93F5-A9ED5EB40FC5}"/>
              </a:ext>
            </a:extLst>
          </p:cNvPr>
          <p:cNvGrpSpPr/>
          <p:nvPr/>
        </p:nvGrpSpPr>
        <p:grpSpPr>
          <a:xfrm>
            <a:off x="3657600" y="2345635"/>
            <a:ext cx="8534400" cy="4512365"/>
            <a:chOff x="3657600" y="2345635"/>
            <a:chExt cx="8534400" cy="4512365"/>
          </a:xfrm>
          <a:solidFill>
            <a:schemeClr val="bg1"/>
          </a:solidFill>
        </p:grpSpPr>
        <p:sp>
          <p:nvSpPr>
            <p:cNvPr id="14" name="Rectangle 13">
              <a:extLst>
                <a:ext uri="{FF2B5EF4-FFF2-40B4-BE49-F238E27FC236}">
                  <a16:creationId xmlns:a16="http://schemas.microsoft.com/office/drawing/2014/main" id="{712BE86C-1764-210A-701C-B0D89545E918}"/>
                </a:ext>
              </a:extLst>
            </p:cNvPr>
            <p:cNvSpPr/>
            <p:nvPr/>
          </p:nvSpPr>
          <p:spPr>
            <a:xfrm>
              <a:off x="3657600" y="2345635"/>
              <a:ext cx="8534400" cy="45123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white box with black text&#10;&#10;Description automatically generated">
              <a:extLst>
                <a:ext uri="{FF2B5EF4-FFF2-40B4-BE49-F238E27FC236}">
                  <a16:creationId xmlns:a16="http://schemas.microsoft.com/office/drawing/2014/main" id="{5554A704-C978-A774-9188-1BCAE970447E}"/>
                </a:ext>
              </a:extLst>
            </p:cNvPr>
            <p:cNvPicPr>
              <a:picLocks noChangeAspect="1"/>
            </p:cNvPicPr>
            <p:nvPr/>
          </p:nvPicPr>
          <p:blipFill>
            <a:blip r:embed="rId3"/>
            <a:stretch>
              <a:fillRect/>
            </a:stretch>
          </p:blipFill>
          <p:spPr>
            <a:xfrm>
              <a:off x="4028661" y="3912960"/>
              <a:ext cx="7792278" cy="1198812"/>
            </a:xfrm>
            <a:prstGeom prst="rect">
              <a:avLst/>
            </a:prstGeom>
            <a:grpFill/>
          </p:spPr>
        </p:pic>
      </p:grpSp>
      <p:grpSp>
        <p:nvGrpSpPr>
          <p:cNvPr id="18" name="Group 17">
            <a:extLst>
              <a:ext uri="{FF2B5EF4-FFF2-40B4-BE49-F238E27FC236}">
                <a16:creationId xmlns:a16="http://schemas.microsoft.com/office/drawing/2014/main" id="{44292EE9-9F9B-4CA2-F4BD-093FC56C6C14}"/>
              </a:ext>
            </a:extLst>
          </p:cNvPr>
          <p:cNvGrpSpPr/>
          <p:nvPr/>
        </p:nvGrpSpPr>
        <p:grpSpPr>
          <a:xfrm>
            <a:off x="3657600" y="-2154637"/>
            <a:ext cx="8534400" cy="4512365"/>
            <a:chOff x="3657600" y="2345635"/>
            <a:chExt cx="8534400" cy="4512365"/>
          </a:xfrm>
          <a:solidFill>
            <a:schemeClr val="bg1"/>
          </a:solidFill>
        </p:grpSpPr>
        <p:sp>
          <p:nvSpPr>
            <p:cNvPr id="19" name="Rectangle 18">
              <a:extLst>
                <a:ext uri="{FF2B5EF4-FFF2-40B4-BE49-F238E27FC236}">
                  <a16:creationId xmlns:a16="http://schemas.microsoft.com/office/drawing/2014/main" id="{EA478283-18EA-5506-F4BE-4EEDD9636107}"/>
                </a:ext>
              </a:extLst>
            </p:cNvPr>
            <p:cNvSpPr/>
            <p:nvPr/>
          </p:nvSpPr>
          <p:spPr>
            <a:xfrm>
              <a:off x="3657600" y="2345635"/>
              <a:ext cx="8534400" cy="45123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7D996ACB-B10B-1DD8-311D-1320A7F71E17}"/>
                </a:ext>
              </a:extLst>
            </p:cNvPr>
            <p:cNvPicPr>
              <a:picLocks noChangeAspect="1"/>
            </p:cNvPicPr>
            <p:nvPr/>
          </p:nvPicPr>
          <p:blipFill>
            <a:blip r:embed="rId4"/>
            <a:srcRect/>
            <a:stretch/>
          </p:blipFill>
          <p:spPr>
            <a:xfrm>
              <a:off x="3784209" y="3723510"/>
              <a:ext cx="8281182" cy="1756615"/>
            </a:xfrm>
            <a:prstGeom prst="rect">
              <a:avLst/>
            </a:prstGeom>
            <a:grpFill/>
          </p:spPr>
        </p:pic>
      </p:grpSp>
      <p:grpSp>
        <p:nvGrpSpPr>
          <p:cNvPr id="21" name="Group 20">
            <a:extLst>
              <a:ext uri="{FF2B5EF4-FFF2-40B4-BE49-F238E27FC236}">
                <a16:creationId xmlns:a16="http://schemas.microsoft.com/office/drawing/2014/main" id="{E3901884-587B-135D-1BE8-A3CCA8B3F506}"/>
              </a:ext>
            </a:extLst>
          </p:cNvPr>
          <p:cNvGrpSpPr/>
          <p:nvPr/>
        </p:nvGrpSpPr>
        <p:grpSpPr>
          <a:xfrm>
            <a:off x="3657600" y="-6662465"/>
            <a:ext cx="8534400" cy="4512365"/>
            <a:chOff x="3657600" y="2711928"/>
            <a:chExt cx="8534400" cy="4512365"/>
          </a:xfrm>
          <a:solidFill>
            <a:schemeClr val="bg1"/>
          </a:solidFill>
        </p:grpSpPr>
        <p:sp>
          <p:nvSpPr>
            <p:cNvPr id="22" name="Rectangle 21">
              <a:extLst>
                <a:ext uri="{FF2B5EF4-FFF2-40B4-BE49-F238E27FC236}">
                  <a16:creationId xmlns:a16="http://schemas.microsoft.com/office/drawing/2014/main" id="{57859A63-F741-043A-A866-E2C8C629413D}"/>
                </a:ext>
              </a:extLst>
            </p:cNvPr>
            <p:cNvSpPr/>
            <p:nvPr/>
          </p:nvSpPr>
          <p:spPr>
            <a:xfrm>
              <a:off x="3657600" y="2711928"/>
              <a:ext cx="8534400" cy="45123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A3D02DA7-9239-D1F0-F4F7-8CB037444A09}"/>
                </a:ext>
              </a:extLst>
            </p:cNvPr>
            <p:cNvPicPr>
              <a:picLocks noChangeAspect="1"/>
            </p:cNvPicPr>
            <p:nvPr/>
          </p:nvPicPr>
          <p:blipFill>
            <a:blip r:embed="rId5"/>
            <a:srcRect/>
            <a:stretch/>
          </p:blipFill>
          <p:spPr>
            <a:xfrm>
              <a:off x="3692754" y="4118711"/>
              <a:ext cx="8432258" cy="1710893"/>
            </a:xfrm>
            <a:prstGeom prst="rect">
              <a:avLst/>
            </a:prstGeom>
            <a:grpFill/>
          </p:spPr>
        </p:pic>
      </p:grpSp>
      <p:sp>
        <p:nvSpPr>
          <p:cNvPr id="3" name="Rectangle 2">
            <a:extLst>
              <a:ext uri="{FF2B5EF4-FFF2-40B4-BE49-F238E27FC236}">
                <a16:creationId xmlns:a16="http://schemas.microsoft.com/office/drawing/2014/main" id="{4AA18C5B-B868-29DD-D2CE-DF1E97CB49DD}"/>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7500" b="1">
                <a:latin typeface="Verdana" panose="020B0604030504040204" pitchFamily="34" charset="0"/>
                <a:ea typeface="Verdana" panose="020B0604030504040204" pitchFamily="34" charset="0"/>
                <a:cs typeface="Verdana" panose="020B0604030504040204" pitchFamily="34" charset="0"/>
              </a:rPr>
              <a:t>Design Diagrams</a:t>
            </a:r>
          </a:p>
        </p:txBody>
      </p:sp>
    </p:spTree>
    <p:extLst>
      <p:ext uri="{BB962C8B-B14F-4D97-AF65-F5344CB8AC3E}">
        <p14:creationId xmlns:p14="http://schemas.microsoft.com/office/powerpoint/2010/main" val="300778363"/>
      </p:ext>
    </p:extLst>
  </p:cSld>
  <p:clrMapOvr>
    <a:masterClrMapping/>
  </p:clrMapOvr>
  <mc:AlternateContent xmlns:mc="http://schemas.openxmlformats.org/markup-compatibility/2006" xmlns:p159="http://schemas.microsoft.com/office/powerpoint/2015/09/main">
    <mc:Choice Requires="p159">
      <p:transition spd="slow" advTm="17483">
        <p159:morph option="byObject"/>
      </p:transition>
    </mc:Choice>
    <mc:Fallback xmlns="">
      <p:transition spd="slow" advTm="17483">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1ABAA0-8A95-F3A1-4FBF-5B0B46506037}"/>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E9C3EC0-C7BB-72DB-D78E-00EFAD05CA72}"/>
              </a:ext>
            </a:extLst>
          </p:cNvPr>
          <p:cNvSpPr/>
          <p:nvPr/>
        </p:nvSpPr>
        <p:spPr>
          <a:xfrm>
            <a:off x="0" y="2345634"/>
            <a:ext cx="3657600" cy="451236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35E9F9F-3DBE-D22F-AD0E-1C5EC9A654B7}"/>
              </a:ext>
            </a:extLst>
          </p:cNvPr>
          <p:cNvSpPr txBox="1"/>
          <p:nvPr/>
        </p:nvSpPr>
        <p:spPr>
          <a:xfrm>
            <a:off x="492558" y="-1409541"/>
            <a:ext cx="1311965" cy="11633954"/>
          </a:xfrm>
          <a:prstGeom prst="rect">
            <a:avLst/>
          </a:prstGeom>
          <a:noFill/>
        </p:spPr>
        <p:txBody>
          <a:bodyPr wrap="square" rtlCol="0">
            <a:spAutoFit/>
          </a:bodyPr>
          <a:lstStyle/>
          <a:p>
            <a:r>
              <a:rPr lang="en-US" sz="25000">
                <a:latin typeface="Verdana" panose="020B0604030504040204" pitchFamily="34" charset="0"/>
                <a:ea typeface="Verdana" panose="020B0604030504040204" pitchFamily="34" charset="0"/>
                <a:cs typeface="Verdana" panose="020B0604030504040204" pitchFamily="34" charset="0"/>
              </a:rPr>
              <a:t>210</a:t>
            </a:r>
          </a:p>
        </p:txBody>
      </p:sp>
      <p:grpSp>
        <p:nvGrpSpPr>
          <p:cNvPr id="15" name="Group 14">
            <a:extLst>
              <a:ext uri="{FF2B5EF4-FFF2-40B4-BE49-F238E27FC236}">
                <a16:creationId xmlns:a16="http://schemas.microsoft.com/office/drawing/2014/main" id="{4341F7CC-D518-3DEA-93F5-A9ED5EB40FC5}"/>
              </a:ext>
            </a:extLst>
          </p:cNvPr>
          <p:cNvGrpSpPr/>
          <p:nvPr/>
        </p:nvGrpSpPr>
        <p:grpSpPr>
          <a:xfrm>
            <a:off x="3657600" y="6858000"/>
            <a:ext cx="8534400" cy="4512365"/>
            <a:chOff x="3657600" y="2345635"/>
            <a:chExt cx="8534400" cy="4512365"/>
          </a:xfrm>
          <a:solidFill>
            <a:schemeClr val="bg1"/>
          </a:solidFill>
        </p:grpSpPr>
        <p:sp>
          <p:nvSpPr>
            <p:cNvPr id="14" name="Rectangle 13">
              <a:extLst>
                <a:ext uri="{FF2B5EF4-FFF2-40B4-BE49-F238E27FC236}">
                  <a16:creationId xmlns:a16="http://schemas.microsoft.com/office/drawing/2014/main" id="{712BE86C-1764-210A-701C-B0D89545E918}"/>
                </a:ext>
              </a:extLst>
            </p:cNvPr>
            <p:cNvSpPr/>
            <p:nvPr/>
          </p:nvSpPr>
          <p:spPr>
            <a:xfrm>
              <a:off x="3657600" y="2345635"/>
              <a:ext cx="8534400" cy="45123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white box with black text&#10;&#10;Description automatically generated">
              <a:extLst>
                <a:ext uri="{FF2B5EF4-FFF2-40B4-BE49-F238E27FC236}">
                  <a16:creationId xmlns:a16="http://schemas.microsoft.com/office/drawing/2014/main" id="{5554A704-C978-A774-9188-1BCAE970447E}"/>
                </a:ext>
              </a:extLst>
            </p:cNvPr>
            <p:cNvPicPr>
              <a:picLocks noChangeAspect="1"/>
            </p:cNvPicPr>
            <p:nvPr/>
          </p:nvPicPr>
          <p:blipFill>
            <a:blip r:embed="rId3"/>
            <a:stretch>
              <a:fillRect/>
            </a:stretch>
          </p:blipFill>
          <p:spPr>
            <a:xfrm>
              <a:off x="4028661" y="3912960"/>
              <a:ext cx="7792278" cy="1198812"/>
            </a:xfrm>
            <a:prstGeom prst="rect">
              <a:avLst/>
            </a:prstGeom>
            <a:grpFill/>
          </p:spPr>
        </p:pic>
      </p:grpSp>
      <p:grpSp>
        <p:nvGrpSpPr>
          <p:cNvPr id="18" name="Group 17">
            <a:extLst>
              <a:ext uri="{FF2B5EF4-FFF2-40B4-BE49-F238E27FC236}">
                <a16:creationId xmlns:a16="http://schemas.microsoft.com/office/drawing/2014/main" id="{44292EE9-9F9B-4CA2-F4BD-093FC56C6C14}"/>
              </a:ext>
            </a:extLst>
          </p:cNvPr>
          <p:cNvGrpSpPr/>
          <p:nvPr/>
        </p:nvGrpSpPr>
        <p:grpSpPr>
          <a:xfrm>
            <a:off x="3657600" y="2348708"/>
            <a:ext cx="8534400" cy="4512365"/>
            <a:chOff x="3657600" y="2345635"/>
            <a:chExt cx="8534400" cy="4512365"/>
          </a:xfrm>
          <a:solidFill>
            <a:schemeClr val="bg1"/>
          </a:solidFill>
        </p:grpSpPr>
        <p:sp>
          <p:nvSpPr>
            <p:cNvPr id="19" name="Rectangle 18">
              <a:extLst>
                <a:ext uri="{FF2B5EF4-FFF2-40B4-BE49-F238E27FC236}">
                  <a16:creationId xmlns:a16="http://schemas.microsoft.com/office/drawing/2014/main" id="{EA478283-18EA-5506-F4BE-4EEDD9636107}"/>
                </a:ext>
              </a:extLst>
            </p:cNvPr>
            <p:cNvSpPr/>
            <p:nvPr/>
          </p:nvSpPr>
          <p:spPr>
            <a:xfrm>
              <a:off x="3657600" y="2345635"/>
              <a:ext cx="8534400" cy="45123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7D996ACB-B10B-1DD8-311D-1320A7F71E17}"/>
                </a:ext>
              </a:extLst>
            </p:cNvPr>
            <p:cNvPicPr>
              <a:picLocks noChangeAspect="1"/>
            </p:cNvPicPr>
            <p:nvPr/>
          </p:nvPicPr>
          <p:blipFill>
            <a:blip r:embed="rId4"/>
            <a:srcRect/>
            <a:stretch/>
          </p:blipFill>
          <p:spPr>
            <a:xfrm>
              <a:off x="3784209" y="3723510"/>
              <a:ext cx="8281182" cy="1756615"/>
            </a:xfrm>
            <a:prstGeom prst="rect">
              <a:avLst/>
            </a:prstGeom>
            <a:grpFill/>
          </p:spPr>
        </p:pic>
      </p:grpSp>
      <p:grpSp>
        <p:nvGrpSpPr>
          <p:cNvPr id="21" name="Group 20">
            <a:extLst>
              <a:ext uri="{FF2B5EF4-FFF2-40B4-BE49-F238E27FC236}">
                <a16:creationId xmlns:a16="http://schemas.microsoft.com/office/drawing/2014/main" id="{E3901884-587B-135D-1BE8-A3CCA8B3F506}"/>
              </a:ext>
            </a:extLst>
          </p:cNvPr>
          <p:cNvGrpSpPr/>
          <p:nvPr/>
        </p:nvGrpSpPr>
        <p:grpSpPr>
          <a:xfrm>
            <a:off x="3657600" y="-2132022"/>
            <a:ext cx="8534400" cy="4512365"/>
            <a:chOff x="3657600" y="2711928"/>
            <a:chExt cx="8534400" cy="4512365"/>
          </a:xfrm>
          <a:solidFill>
            <a:schemeClr val="bg1"/>
          </a:solidFill>
        </p:grpSpPr>
        <p:sp>
          <p:nvSpPr>
            <p:cNvPr id="22" name="Rectangle 21">
              <a:extLst>
                <a:ext uri="{FF2B5EF4-FFF2-40B4-BE49-F238E27FC236}">
                  <a16:creationId xmlns:a16="http://schemas.microsoft.com/office/drawing/2014/main" id="{57859A63-F741-043A-A866-E2C8C629413D}"/>
                </a:ext>
              </a:extLst>
            </p:cNvPr>
            <p:cNvSpPr/>
            <p:nvPr/>
          </p:nvSpPr>
          <p:spPr>
            <a:xfrm>
              <a:off x="3657600" y="2711928"/>
              <a:ext cx="8534400" cy="45123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A3D02DA7-9239-D1F0-F4F7-8CB037444A09}"/>
                </a:ext>
              </a:extLst>
            </p:cNvPr>
            <p:cNvPicPr>
              <a:picLocks noChangeAspect="1"/>
            </p:cNvPicPr>
            <p:nvPr/>
          </p:nvPicPr>
          <p:blipFill>
            <a:blip r:embed="rId5"/>
            <a:srcRect/>
            <a:stretch/>
          </p:blipFill>
          <p:spPr>
            <a:xfrm>
              <a:off x="3692754" y="4118711"/>
              <a:ext cx="8432258" cy="1710893"/>
            </a:xfrm>
            <a:prstGeom prst="rect">
              <a:avLst/>
            </a:prstGeom>
            <a:grpFill/>
          </p:spPr>
        </p:pic>
      </p:grpSp>
      <p:sp>
        <p:nvSpPr>
          <p:cNvPr id="3" name="Rectangle 2">
            <a:extLst>
              <a:ext uri="{FF2B5EF4-FFF2-40B4-BE49-F238E27FC236}">
                <a16:creationId xmlns:a16="http://schemas.microsoft.com/office/drawing/2014/main" id="{4AA18C5B-B868-29DD-D2CE-DF1E97CB49DD}"/>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7500" b="1">
                <a:latin typeface="Verdana" panose="020B0604030504040204" pitchFamily="34" charset="0"/>
                <a:ea typeface="Verdana" panose="020B0604030504040204" pitchFamily="34" charset="0"/>
                <a:cs typeface="Verdana" panose="020B0604030504040204" pitchFamily="34" charset="0"/>
              </a:rPr>
              <a:t>Design Diagrams</a:t>
            </a:r>
          </a:p>
        </p:txBody>
      </p:sp>
    </p:spTree>
    <p:extLst>
      <p:ext uri="{BB962C8B-B14F-4D97-AF65-F5344CB8AC3E}">
        <p14:creationId xmlns:p14="http://schemas.microsoft.com/office/powerpoint/2010/main" val="2007384678"/>
      </p:ext>
    </p:extLst>
  </p:cSld>
  <p:clrMapOvr>
    <a:masterClrMapping/>
  </p:clrMapOvr>
  <mc:AlternateContent xmlns:mc="http://schemas.openxmlformats.org/markup-compatibility/2006" xmlns:p159="http://schemas.microsoft.com/office/powerpoint/2015/09/main">
    <mc:Choice Requires="p159">
      <p:transition spd="slow" advTm="13838">
        <p159:morph option="byObject"/>
      </p:transition>
    </mc:Choice>
    <mc:Fallback xmlns="">
      <p:transition spd="slow" advTm="13838">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1ABAA0-8A95-F3A1-4FBF-5B0B46506037}"/>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E9C3EC0-C7BB-72DB-D78E-00EFAD05CA72}"/>
              </a:ext>
            </a:extLst>
          </p:cNvPr>
          <p:cNvSpPr/>
          <p:nvPr/>
        </p:nvSpPr>
        <p:spPr>
          <a:xfrm>
            <a:off x="0" y="2358886"/>
            <a:ext cx="3657600" cy="449911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35E9F9F-3DBE-D22F-AD0E-1C5EC9A654B7}"/>
              </a:ext>
            </a:extLst>
          </p:cNvPr>
          <p:cNvSpPr txBox="1"/>
          <p:nvPr/>
        </p:nvSpPr>
        <p:spPr>
          <a:xfrm>
            <a:off x="516835" y="2358887"/>
            <a:ext cx="1311965" cy="11633954"/>
          </a:xfrm>
          <a:prstGeom prst="rect">
            <a:avLst/>
          </a:prstGeom>
          <a:noFill/>
        </p:spPr>
        <p:txBody>
          <a:bodyPr wrap="square" rtlCol="0">
            <a:spAutoFit/>
          </a:bodyPr>
          <a:lstStyle/>
          <a:p>
            <a:r>
              <a:rPr lang="en-US" sz="25000">
                <a:latin typeface="Verdana" panose="020B0604030504040204" pitchFamily="34" charset="0"/>
                <a:ea typeface="Verdana" panose="020B0604030504040204" pitchFamily="34" charset="0"/>
                <a:cs typeface="Verdana" panose="020B0604030504040204" pitchFamily="34" charset="0"/>
              </a:rPr>
              <a:t>210</a:t>
            </a:r>
          </a:p>
        </p:txBody>
      </p:sp>
      <p:grpSp>
        <p:nvGrpSpPr>
          <p:cNvPr id="15" name="Group 14">
            <a:extLst>
              <a:ext uri="{FF2B5EF4-FFF2-40B4-BE49-F238E27FC236}">
                <a16:creationId xmlns:a16="http://schemas.microsoft.com/office/drawing/2014/main" id="{4341F7CC-D518-3DEA-93F5-A9ED5EB40FC5}"/>
              </a:ext>
            </a:extLst>
          </p:cNvPr>
          <p:cNvGrpSpPr/>
          <p:nvPr/>
        </p:nvGrpSpPr>
        <p:grpSpPr>
          <a:xfrm>
            <a:off x="3657600" y="11370365"/>
            <a:ext cx="8534400" cy="4512365"/>
            <a:chOff x="3657600" y="2345635"/>
            <a:chExt cx="8534400" cy="4512365"/>
          </a:xfrm>
          <a:solidFill>
            <a:schemeClr val="bg1"/>
          </a:solidFill>
        </p:grpSpPr>
        <p:sp>
          <p:nvSpPr>
            <p:cNvPr id="14" name="Rectangle 13">
              <a:extLst>
                <a:ext uri="{FF2B5EF4-FFF2-40B4-BE49-F238E27FC236}">
                  <a16:creationId xmlns:a16="http://schemas.microsoft.com/office/drawing/2014/main" id="{712BE86C-1764-210A-701C-B0D89545E918}"/>
                </a:ext>
              </a:extLst>
            </p:cNvPr>
            <p:cNvSpPr/>
            <p:nvPr/>
          </p:nvSpPr>
          <p:spPr>
            <a:xfrm>
              <a:off x="3657600" y="2345635"/>
              <a:ext cx="8534400" cy="45123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white box with black text&#10;&#10;Description automatically generated">
              <a:extLst>
                <a:ext uri="{FF2B5EF4-FFF2-40B4-BE49-F238E27FC236}">
                  <a16:creationId xmlns:a16="http://schemas.microsoft.com/office/drawing/2014/main" id="{5554A704-C978-A774-9188-1BCAE970447E}"/>
                </a:ext>
              </a:extLst>
            </p:cNvPr>
            <p:cNvPicPr>
              <a:picLocks noChangeAspect="1"/>
            </p:cNvPicPr>
            <p:nvPr/>
          </p:nvPicPr>
          <p:blipFill>
            <a:blip r:embed="rId3"/>
            <a:stretch>
              <a:fillRect/>
            </a:stretch>
          </p:blipFill>
          <p:spPr>
            <a:xfrm>
              <a:off x="4028661" y="3912960"/>
              <a:ext cx="7792278" cy="1198812"/>
            </a:xfrm>
            <a:prstGeom prst="rect">
              <a:avLst/>
            </a:prstGeom>
            <a:grpFill/>
          </p:spPr>
        </p:pic>
      </p:grpSp>
      <p:grpSp>
        <p:nvGrpSpPr>
          <p:cNvPr id="18" name="Group 17">
            <a:extLst>
              <a:ext uri="{FF2B5EF4-FFF2-40B4-BE49-F238E27FC236}">
                <a16:creationId xmlns:a16="http://schemas.microsoft.com/office/drawing/2014/main" id="{44292EE9-9F9B-4CA2-F4BD-093FC56C6C14}"/>
              </a:ext>
            </a:extLst>
          </p:cNvPr>
          <p:cNvGrpSpPr/>
          <p:nvPr/>
        </p:nvGrpSpPr>
        <p:grpSpPr>
          <a:xfrm>
            <a:off x="3657600" y="6851374"/>
            <a:ext cx="8534400" cy="4512365"/>
            <a:chOff x="3657600" y="2345635"/>
            <a:chExt cx="8534400" cy="4512365"/>
          </a:xfrm>
          <a:solidFill>
            <a:schemeClr val="bg1"/>
          </a:solidFill>
        </p:grpSpPr>
        <p:sp>
          <p:nvSpPr>
            <p:cNvPr id="19" name="Rectangle 18">
              <a:extLst>
                <a:ext uri="{FF2B5EF4-FFF2-40B4-BE49-F238E27FC236}">
                  <a16:creationId xmlns:a16="http://schemas.microsoft.com/office/drawing/2014/main" id="{EA478283-18EA-5506-F4BE-4EEDD9636107}"/>
                </a:ext>
              </a:extLst>
            </p:cNvPr>
            <p:cNvSpPr/>
            <p:nvPr/>
          </p:nvSpPr>
          <p:spPr>
            <a:xfrm>
              <a:off x="3657600" y="2345635"/>
              <a:ext cx="8534400" cy="45123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7D996ACB-B10B-1DD8-311D-1320A7F71E17}"/>
                </a:ext>
              </a:extLst>
            </p:cNvPr>
            <p:cNvPicPr>
              <a:picLocks noChangeAspect="1"/>
            </p:cNvPicPr>
            <p:nvPr/>
          </p:nvPicPr>
          <p:blipFill>
            <a:blip r:embed="rId4"/>
            <a:srcRect/>
            <a:stretch/>
          </p:blipFill>
          <p:spPr>
            <a:xfrm>
              <a:off x="3784209" y="3723510"/>
              <a:ext cx="8281182" cy="1756615"/>
            </a:xfrm>
            <a:prstGeom prst="rect">
              <a:avLst/>
            </a:prstGeom>
            <a:grpFill/>
          </p:spPr>
        </p:pic>
      </p:grpSp>
      <p:grpSp>
        <p:nvGrpSpPr>
          <p:cNvPr id="21" name="Group 20">
            <a:extLst>
              <a:ext uri="{FF2B5EF4-FFF2-40B4-BE49-F238E27FC236}">
                <a16:creationId xmlns:a16="http://schemas.microsoft.com/office/drawing/2014/main" id="{E3901884-587B-135D-1BE8-A3CCA8B3F506}"/>
              </a:ext>
            </a:extLst>
          </p:cNvPr>
          <p:cNvGrpSpPr/>
          <p:nvPr/>
        </p:nvGrpSpPr>
        <p:grpSpPr>
          <a:xfrm>
            <a:off x="3657600" y="2358886"/>
            <a:ext cx="8534400" cy="4512365"/>
            <a:chOff x="3657600" y="2711928"/>
            <a:chExt cx="8534400" cy="4512365"/>
          </a:xfrm>
          <a:solidFill>
            <a:schemeClr val="bg1"/>
          </a:solidFill>
        </p:grpSpPr>
        <p:sp>
          <p:nvSpPr>
            <p:cNvPr id="22" name="Rectangle 21">
              <a:extLst>
                <a:ext uri="{FF2B5EF4-FFF2-40B4-BE49-F238E27FC236}">
                  <a16:creationId xmlns:a16="http://schemas.microsoft.com/office/drawing/2014/main" id="{57859A63-F741-043A-A866-E2C8C629413D}"/>
                </a:ext>
              </a:extLst>
            </p:cNvPr>
            <p:cNvSpPr/>
            <p:nvPr/>
          </p:nvSpPr>
          <p:spPr>
            <a:xfrm>
              <a:off x="3657600" y="2711928"/>
              <a:ext cx="8534400" cy="45123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A3D02DA7-9239-D1F0-F4F7-8CB037444A09}"/>
                </a:ext>
              </a:extLst>
            </p:cNvPr>
            <p:cNvPicPr>
              <a:picLocks noChangeAspect="1"/>
            </p:cNvPicPr>
            <p:nvPr/>
          </p:nvPicPr>
          <p:blipFill>
            <a:blip r:embed="rId5"/>
            <a:srcRect/>
            <a:stretch/>
          </p:blipFill>
          <p:spPr>
            <a:xfrm>
              <a:off x="3692754" y="4118711"/>
              <a:ext cx="8432258" cy="1710893"/>
            </a:xfrm>
            <a:prstGeom prst="rect">
              <a:avLst/>
            </a:prstGeom>
            <a:grpFill/>
          </p:spPr>
        </p:pic>
      </p:grpSp>
      <p:sp>
        <p:nvSpPr>
          <p:cNvPr id="3" name="Rectangle 2">
            <a:extLst>
              <a:ext uri="{FF2B5EF4-FFF2-40B4-BE49-F238E27FC236}">
                <a16:creationId xmlns:a16="http://schemas.microsoft.com/office/drawing/2014/main" id="{4AA18C5B-B868-29DD-D2CE-DF1E97CB49DD}"/>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7500" b="1">
                <a:latin typeface="Verdana" panose="020B0604030504040204" pitchFamily="34" charset="0"/>
                <a:ea typeface="Verdana" panose="020B0604030504040204" pitchFamily="34" charset="0"/>
                <a:cs typeface="Verdana" panose="020B0604030504040204" pitchFamily="34" charset="0"/>
              </a:rPr>
              <a:t>Design Diagrams</a:t>
            </a:r>
          </a:p>
        </p:txBody>
      </p:sp>
    </p:spTree>
    <p:extLst>
      <p:ext uri="{BB962C8B-B14F-4D97-AF65-F5344CB8AC3E}">
        <p14:creationId xmlns:p14="http://schemas.microsoft.com/office/powerpoint/2010/main" val="32304388"/>
      </p:ext>
    </p:extLst>
  </p:cSld>
  <p:clrMapOvr>
    <a:masterClrMapping/>
  </p:clrMapOvr>
  <mc:AlternateContent xmlns:mc="http://schemas.openxmlformats.org/markup-compatibility/2006" xmlns:p159="http://schemas.microsoft.com/office/powerpoint/2015/09/main">
    <mc:Choice Requires="p159">
      <p:transition spd="slow" advTm="60837">
        <p159:morph option="byObject"/>
      </p:transition>
    </mc:Choice>
    <mc:Fallback xmlns="">
      <p:transition spd="slow" advTm="60837">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7394F-ED8B-8DB7-1716-F83DBBDD1CC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896F965-CFE9-EE75-83F3-40BEF8DFEEF0}"/>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A4A9484-84F2-9AF0-01C1-F1851D4E610F}"/>
              </a:ext>
            </a:extLst>
          </p:cNvPr>
          <p:cNvSpPr/>
          <p:nvPr/>
        </p:nvSpPr>
        <p:spPr>
          <a:xfrm>
            <a:off x="0" y="2358886"/>
            <a:ext cx="3657600" cy="449911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67C634F-B8CB-CBAD-C856-C147A2DE7BAF}"/>
              </a:ext>
            </a:extLst>
          </p:cNvPr>
          <p:cNvGrpSpPr/>
          <p:nvPr/>
        </p:nvGrpSpPr>
        <p:grpSpPr>
          <a:xfrm>
            <a:off x="3657600" y="2358886"/>
            <a:ext cx="8534400" cy="4512365"/>
            <a:chOff x="3657600" y="2711928"/>
            <a:chExt cx="8534400" cy="4512365"/>
          </a:xfrm>
          <a:solidFill>
            <a:schemeClr val="bg1"/>
          </a:solidFill>
        </p:grpSpPr>
        <p:sp>
          <p:nvSpPr>
            <p:cNvPr id="22" name="Rectangle 21">
              <a:extLst>
                <a:ext uri="{FF2B5EF4-FFF2-40B4-BE49-F238E27FC236}">
                  <a16:creationId xmlns:a16="http://schemas.microsoft.com/office/drawing/2014/main" id="{130C6FC1-AABB-D837-73CA-252E64A085E4}"/>
                </a:ext>
              </a:extLst>
            </p:cNvPr>
            <p:cNvSpPr/>
            <p:nvPr/>
          </p:nvSpPr>
          <p:spPr>
            <a:xfrm>
              <a:off x="3657600" y="2711928"/>
              <a:ext cx="8534400" cy="45123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F8B216BD-50C4-4F3D-B119-250CD702B19D}"/>
                </a:ext>
              </a:extLst>
            </p:cNvPr>
            <p:cNvPicPr>
              <a:picLocks noChangeAspect="1"/>
            </p:cNvPicPr>
            <p:nvPr/>
          </p:nvPicPr>
          <p:blipFill>
            <a:blip r:embed="rId3"/>
            <a:srcRect/>
            <a:stretch/>
          </p:blipFill>
          <p:spPr>
            <a:xfrm>
              <a:off x="3692754" y="4118711"/>
              <a:ext cx="8432258" cy="1710893"/>
            </a:xfrm>
            <a:prstGeom prst="rect">
              <a:avLst/>
            </a:prstGeom>
            <a:grpFill/>
          </p:spPr>
        </p:pic>
      </p:grpSp>
      <p:sp>
        <p:nvSpPr>
          <p:cNvPr id="3" name="Rectangle 2">
            <a:extLst>
              <a:ext uri="{FF2B5EF4-FFF2-40B4-BE49-F238E27FC236}">
                <a16:creationId xmlns:a16="http://schemas.microsoft.com/office/drawing/2014/main" id="{6F3C3BA2-F755-62CC-8831-78C9FE233991}"/>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7500" b="1">
                <a:latin typeface="Verdana" panose="020B0604030504040204" pitchFamily="34" charset="0"/>
                <a:ea typeface="Verdana" panose="020B0604030504040204" pitchFamily="34" charset="0"/>
                <a:cs typeface="Verdana" panose="020B0604030504040204" pitchFamily="34" charset="0"/>
              </a:rPr>
              <a:t>Design Overview</a:t>
            </a:r>
          </a:p>
        </p:txBody>
      </p:sp>
      <p:sp>
        <p:nvSpPr>
          <p:cNvPr id="6" name="TextBox 5">
            <a:extLst>
              <a:ext uri="{FF2B5EF4-FFF2-40B4-BE49-F238E27FC236}">
                <a16:creationId xmlns:a16="http://schemas.microsoft.com/office/drawing/2014/main" id="{B20E32EC-68F9-663A-342C-79395628EAD9}"/>
              </a:ext>
            </a:extLst>
          </p:cNvPr>
          <p:cNvSpPr txBox="1"/>
          <p:nvPr/>
        </p:nvSpPr>
        <p:spPr>
          <a:xfrm>
            <a:off x="102142" y="2445243"/>
            <a:ext cx="3590612" cy="4462760"/>
          </a:xfrm>
          <a:prstGeom prst="rect">
            <a:avLst/>
          </a:prstGeom>
          <a:noFill/>
        </p:spPr>
        <p:txBody>
          <a:bodyPr wrap="square" rtlCol="0">
            <a:spAutoFit/>
          </a:bodyPr>
          <a:lstStyle/>
          <a:p>
            <a:r>
              <a:rPr lang="en-US" sz="1200">
                <a:latin typeface="Verdana" panose="020B0604030504040204" pitchFamily="34" charset="0"/>
                <a:ea typeface="Verdana" panose="020B0604030504040204" pitchFamily="34" charset="0"/>
              </a:rPr>
              <a:t>For the </a:t>
            </a:r>
            <a:r>
              <a:rPr lang="en-US" sz="1200" err="1">
                <a:latin typeface="Verdana" panose="020B0604030504040204" pitchFamily="34" charset="0"/>
                <a:ea typeface="Verdana" panose="020B0604030504040204" pitchFamily="34" charset="0"/>
              </a:rPr>
              <a:t>Koffect</a:t>
            </a:r>
            <a:r>
              <a:rPr lang="en-US" sz="1200">
                <a:latin typeface="Verdana" panose="020B0604030504040204" pitchFamily="34" charset="0"/>
                <a:ea typeface="Verdana" panose="020B0604030504040204" pitchFamily="34" charset="0"/>
              </a:rPr>
              <a:t> language, there are 2 main components: the compiler and the runtime.</a:t>
            </a:r>
          </a:p>
          <a:p>
            <a:endParaRPr lang="en-US" sz="400">
              <a:latin typeface="Verdana" panose="020B0604030504040204" pitchFamily="34" charset="0"/>
              <a:ea typeface="Verdana" panose="020B0604030504040204" pitchFamily="34" charset="0"/>
            </a:endParaRPr>
          </a:p>
          <a:p>
            <a:r>
              <a:rPr lang="en-US" sz="1200">
                <a:latin typeface="Verdana" panose="020B0604030504040204" pitchFamily="34" charset="0"/>
                <a:ea typeface="Verdana" panose="020B0604030504040204" pitchFamily="34" charset="0"/>
              </a:rPr>
              <a:t>The compiler is broken up into 4 main stages:</a:t>
            </a:r>
          </a:p>
          <a:p>
            <a:pPr marL="228600" indent="-228600">
              <a:buAutoNum type="arabicPeriod"/>
            </a:pPr>
            <a:r>
              <a:rPr lang="en-US" sz="1200" err="1">
                <a:latin typeface="Verdana" panose="020B0604030504040204" pitchFamily="34" charset="0"/>
                <a:ea typeface="Verdana" panose="020B0604030504040204" pitchFamily="34" charset="0"/>
              </a:rPr>
              <a:t>Lexer</a:t>
            </a:r>
            <a:r>
              <a:rPr lang="en-US" sz="1200">
                <a:latin typeface="Verdana" panose="020B0604030504040204" pitchFamily="34" charset="0"/>
                <a:ea typeface="Verdana" panose="020B0604030504040204" pitchFamily="34" charset="0"/>
              </a:rPr>
              <a:t>: the </a:t>
            </a:r>
            <a:r>
              <a:rPr lang="en-US" sz="1200" err="1">
                <a:latin typeface="Verdana" panose="020B0604030504040204" pitchFamily="34" charset="0"/>
                <a:ea typeface="Verdana" panose="020B0604030504040204" pitchFamily="34" charset="0"/>
              </a:rPr>
              <a:t>lexer</a:t>
            </a:r>
            <a:r>
              <a:rPr lang="en-US" sz="1200">
                <a:latin typeface="Verdana" panose="020B0604030504040204" pitchFamily="34" charset="0"/>
                <a:ea typeface="Verdana" panose="020B0604030504040204" pitchFamily="34" charset="0"/>
              </a:rPr>
              <a:t> takes in a source program and outputs a token stream describing the individual “words” that make up the </a:t>
            </a:r>
            <a:r>
              <a:rPr lang="en-US" sz="1200" err="1">
                <a:latin typeface="Verdana" panose="020B0604030504040204" pitchFamily="34" charset="0"/>
                <a:ea typeface="Verdana" panose="020B0604030504040204" pitchFamily="34" charset="0"/>
              </a:rPr>
              <a:t>Koffect</a:t>
            </a:r>
            <a:r>
              <a:rPr lang="en-US" sz="1200">
                <a:latin typeface="Verdana" panose="020B0604030504040204" pitchFamily="34" charset="0"/>
                <a:ea typeface="Verdana" panose="020B0604030504040204" pitchFamily="34" charset="0"/>
              </a:rPr>
              <a:t> language.</a:t>
            </a:r>
          </a:p>
          <a:p>
            <a:pPr marL="228600" indent="-228600">
              <a:buAutoNum type="arabicPeriod"/>
            </a:pPr>
            <a:r>
              <a:rPr lang="en-US" sz="1200">
                <a:latin typeface="Verdana" panose="020B0604030504040204" pitchFamily="34" charset="0"/>
                <a:ea typeface="Verdana" panose="020B0604030504040204" pitchFamily="34" charset="0"/>
              </a:rPr>
              <a:t>Parser: the parser converts the linear token stream into a hierarchical structure, encoding language semantics.</a:t>
            </a:r>
          </a:p>
          <a:p>
            <a:pPr marL="228600" indent="-228600">
              <a:buAutoNum type="arabicPeriod"/>
            </a:pPr>
            <a:r>
              <a:rPr lang="en-US" sz="1200">
                <a:latin typeface="Verdana" panose="020B0604030504040204" pitchFamily="34" charset="0"/>
                <a:ea typeface="Verdana" panose="020B0604030504040204" pitchFamily="34" charset="0"/>
              </a:rPr>
              <a:t>IR lower and Optimizer: the IR lower lowers the program to convert high level constructs into simpler constructs. These lower-level constructs may be easier for the optimizer to understand and remove redundant constructs.</a:t>
            </a:r>
          </a:p>
          <a:p>
            <a:pPr marL="228600" indent="-228600">
              <a:buAutoNum type="arabicPeriod"/>
            </a:pPr>
            <a:r>
              <a:rPr lang="en-US" sz="1200">
                <a:latin typeface="Verdana" panose="020B0604030504040204" pitchFamily="34" charset="0"/>
                <a:ea typeface="Verdana" panose="020B0604030504040204" pitchFamily="34" charset="0"/>
              </a:rPr>
              <a:t>Code Generator: the code generator generates the low-level instructions to be understood by the target runtime.</a:t>
            </a:r>
          </a:p>
          <a:p>
            <a:endParaRPr lang="en-US" sz="400">
              <a:latin typeface="Verdana" panose="020B0604030504040204" pitchFamily="34" charset="0"/>
              <a:ea typeface="Verdana" panose="020B0604030504040204" pitchFamily="34" charset="0"/>
            </a:endParaRPr>
          </a:p>
          <a:p>
            <a:r>
              <a:rPr lang="en-US" sz="1200">
                <a:latin typeface="Verdana" panose="020B0604030504040204" pitchFamily="34" charset="0"/>
                <a:ea typeface="Verdana" panose="020B0604030504040204" pitchFamily="34" charset="0"/>
              </a:rPr>
              <a:t>For the final demonstration, the </a:t>
            </a:r>
            <a:r>
              <a:rPr lang="en-US" sz="1200" err="1">
                <a:latin typeface="Verdana" panose="020B0604030504040204" pitchFamily="34" charset="0"/>
                <a:ea typeface="Verdana" panose="020B0604030504040204" pitchFamily="34" charset="0"/>
              </a:rPr>
              <a:t>Koffect</a:t>
            </a:r>
            <a:r>
              <a:rPr lang="en-US" sz="1200">
                <a:latin typeface="Verdana" panose="020B0604030504040204" pitchFamily="34" charset="0"/>
                <a:ea typeface="Verdana" panose="020B0604030504040204" pitchFamily="34" charset="0"/>
              </a:rPr>
              <a:t> language will only target a single runtime, the </a:t>
            </a:r>
            <a:r>
              <a:rPr lang="en-US" sz="1200" err="1">
                <a:latin typeface="Verdana" panose="020B0604030504040204" pitchFamily="34" charset="0"/>
                <a:ea typeface="Verdana" panose="020B0604030504040204" pitchFamily="34" charset="0"/>
              </a:rPr>
              <a:t>Koffect</a:t>
            </a:r>
            <a:r>
              <a:rPr lang="en-US" sz="1200">
                <a:latin typeface="Verdana" panose="020B0604030504040204" pitchFamily="34" charset="0"/>
                <a:ea typeface="Verdana" panose="020B0604030504040204" pitchFamily="34" charset="0"/>
              </a:rPr>
              <a:t> Virtual Machine.</a:t>
            </a:r>
          </a:p>
        </p:txBody>
      </p:sp>
    </p:spTree>
    <p:extLst>
      <p:ext uri="{BB962C8B-B14F-4D97-AF65-F5344CB8AC3E}">
        <p14:creationId xmlns:p14="http://schemas.microsoft.com/office/powerpoint/2010/main" val="3780684247"/>
      </p:ext>
    </p:extLst>
  </p:cSld>
  <p:clrMapOvr>
    <a:masterClrMapping/>
  </p:clrMapOvr>
  <mc:AlternateContent xmlns:mc="http://schemas.openxmlformats.org/markup-compatibility/2006" xmlns:p14="http://schemas.microsoft.com/office/powerpoint/2010/main">
    <mc:Choice Requires="p14">
      <p:transition spd="med" p14:dur="700" advTm="60837">
        <p:fade/>
      </p:transition>
    </mc:Choice>
    <mc:Fallback xmlns="">
      <p:transition spd="med" advTm="60837">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F6B2F4F-4AAC-D2D3-6832-470160A15B76}"/>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062CDEB2-DE0D-B8DE-3740-98BEFFD9DB2E}"/>
              </a:ext>
            </a:extLst>
          </p:cNvPr>
          <p:cNvGrpSpPr/>
          <p:nvPr/>
        </p:nvGrpSpPr>
        <p:grpSpPr>
          <a:xfrm>
            <a:off x="8163334" y="-4764155"/>
            <a:ext cx="4028659" cy="4764155"/>
            <a:chOff x="8156712" y="2093845"/>
            <a:chExt cx="4028659" cy="4764155"/>
          </a:xfrm>
        </p:grpSpPr>
        <p:sp>
          <p:nvSpPr>
            <p:cNvPr id="14" name="Rectangle 13">
              <a:extLst>
                <a:ext uri="{FF2B5EF4-FFF2-40B4-BE49-F238E27FC236}">
                  <a16:creationId xmlns:a16="http://schemas.microsoft.com/office/drawing/2014/main" id="{AC2BAEF1-E039-1B7F-61B9-B1E7B137BDE7}"/>
                </a:ext>
              </a:extLst>
            </p:cNvPr>
            <p:cNvSpPr/>
            <p:nvPr/>
          </p:nvSpPr>
          <p:spPr>
            <a:xfrm>
              <a:off x="8163339" y="2093845"/>
              <a:ext cx="4022032" cy="476415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3AC0FA5-BA6A-EF28-AF9C-863717BB8F3A}"/>
                </a:ext>
              </a:extLst>
            </p:cNvPr>
            <p:cNvSpPr txBox="1"/>
            <p:nvPr/>
          </p:nvSpPr>
          <p:spPr>
            <a:xfrm>
              <a:off x="8156712" y="3321688"/>
              <a:ext cx="3869635" cy="3416320"/>
            </a:xfrm>
            <a:prstGeom prst="rect">
              <a:avLst/>
            </a:prstGeom>
            <a:noFill/>
          </p:spPr>
          <p:txBody>
            <a:bodyPr wrap="square" rtlCol="0">
              <a:spAutoFit/>
            </a:bodyPr>
            <a:lstStyle/>
            <a:p>
              <a:r>
                <a:rPr lang="en-US">
                  <a:latin typeface="Verdana" panose="020B0604030504040204" pitchFamily="34" charset="0"/>
                  <a:ea typeface="Verdana" panose="020B0604030504040204" pitchFamily="34" charset="0"/>
                  <a:cs typeface="Verdana" panose="020B0604030504040204" pitchFamily="34" charset="0"/>
                </a:rPr>
                <a:t>The project creator lacks formal professional experience in programming language development, compilers, and interpreters. Success in this endeavor would serve as professional credibility. The ad-hoc and subjective nature of design and implementation concepts may require seeking input and perspectives from various sources.</a:t>
              </a:r>
            </a:p>
          </p:txBody>
        </p:sp>
        <p:sp>
          <p:nvSpPr>
            <p:cNvPr id="16" name="TextBox 15">
              <a:extLst>
                <a:ext uri="{FF2B5EF4-FFF2-40B4-BE49-F238E27FC236}">
                  <a16:creationId xmlns:a16="http://schemas.microsoft.com/office/drawing/2014/main" id="{CF442F18-328F-C0C8-8F4F-A3AB116358CD}"/>
                </a:ext>
              </a:extLst>
            </p:cNvPr>
            <p:cNvSpPr txBox="1"/>
            <p:nvPr/>
          </p:nvSpPr>
          <p:spPr>
            <a:xfrm>
              <a:off x="8163339" y="2579602"/>
              <a:ext cx="3863008" cy="477054"/>
            </a:xfrm>
            <a:prstGeom prst="rect">
              <a:avLst/>
            </a:prstGeom>
            <a:noFill/>
          </p:spPr>
          <p:txBody>
            <a:bodyPr wrap="square" rtlCol="0">
              <a:spAutoFit/>
            </a:bodyPr>
            <a:lstStyle/>
            <a:p>
              <a:r>
                <a:rPr lang="en-US" sz="2500">
                  <a:latin typeface="Verdana" panose="020B0604030504040204" pitchFamily="34" charset="0"/>
                  <a:ea typeface="Verdana" panose="020B0604030504040204" pitchFamily="34" charset="0"/>
                  <a:cs typeface="Verdana" panose="020B0604030504040204" pitchFamily="34" charset="0"/>
                </a:rPr>
                <a:t>Professional Constraint</a:t>
              </a:r>
            </a:p>
          </p:txBody>
        </p:sp>
      </p:grpSp>
      <p:grpSp>
        <p:nvGrpSpPr>
          <p:cNvPr id="18" name="Group 17">
            <a:extLst>
              <a:ext uri="{FF2B5EF4-FFF2-40B4-BE49-F238E27FC236}">
                <a16:creationId xmlns:a16="http://schemas.microsoft.com/office/drawing/2014/main" id="{954AB200-DA4B-E53E-8DA9-13DFB5A3F53D}"/>
              </a:ext>
            </a:extLst>
          </p:cNvPr>
          <p:cNvGrpSpPr/>
          <p:nvPr/>
        </p:nvGrpSpPr>
        <p:grpSpPr>
          <a:xfrm>
            <a:off x="3856381" y="-4759558"/>
            <a:ext cx="4313574" cy="4764156"/>
            <a:chOff x="3856381" y="2093845"/>
            <a:chExt cx="4313574" cy="4764156"/>
          </a:xfrm>
        </p:grpSpPr>
        <p:sp>
          <p:nvSpPr>
            <p:cNvPr id="13" name="Rectangle 12">
              <a:extLst>
                <a:ext uri="{FF2B5EF4-FFF2-40B4-BE49-F238E27FC236}">
                  <a16:creationId xmlns:a16="http://schemas.microsoft.com/office/drawing/2014/main" id="{0AF719FF-3738-7920-FA28-6FF7DE8CD0E0}"/>
                </a:ext>
              </a:extLst>
            </p:cNvPr>
            <p:cNvSpPr/>
            <p:nvPr/>
          </p:nvSpPr>
          <p:spPr>
            <a:xfrm>
              <a:off x="3856381" y="2093845"/>
              <a:ext cx="4313574" cy="4764156"/>
            </a:xfrm>
            <a:prstGeom prst="rect">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BA88B93-7FB8-91CE-7A4D-DD4D5D1A9B41}"/>
                </a:ext>
              </a:extLst>
            </p:cNvPr>
            <p:cNvSpPr txBox="1"/>
            <p:nvPr/>
          </p:nvSpPr>
          <p:spPr>
            <a:xfrm>
              <a:off x="4022032" y="3321688"/>
              <a:ext cx="3982278" cy="3416320"/>
            </a:xfrm>
            <a:prstGeom prst="rect">
              <a:avLst/>
            </a:prstGeom>
            <a:noFill/>
          </p:spPr>
          <p:txBody>
            <a:bodyPr wrap="square" rtlCol="0">
              <a:spAutoFit/>
            </a:bodyPr>
            <a:lstStyle/>
            <a:p>
              <a:r>
                <a:rPr lang="en-US">
                  <a:latin typeface="Verdana" panose="020B0604030504040204" pitchFamily="34" charset="0"/>
                  <a:ea typeface="Verdana" panose="020B0604030504040204" pitchFamily="34" charset="0"/>
                  <a:cs typeface="Verdana" panose="020B0604030504040204" pitchFamily="34" charset="0"/>
                </a:rPr>
                <a:t>The project aims to leverage free and open-source frameworks and libraries to reduce development effort, especially for later milestones like the Language Server Protocol. The choice of an open-source license (GNU GPLv3) may restrict the use of other open-source software and emphasizes acknowledgment rather than paywall-based distribution.</a:t>
              </a:r>
            </a:p>
          </p:txBody>
        </p:sp>
        <p:sp>
          <p:nvSpPr>
            <p:cNvPr id="15" name="TextBox 14">
              <a:extLst>
                <a:ext uri="{FF2B5EF4-FFF2-40B4-BE49-F238E27FC236}">
                  <a16:creationId xmlns:a16="http://schemas.microsoft.com/office/drawing/2014/main" id="{2462BC6A-03A0-FA07-AED0-A729112FA456}"/>
                </a:ext>
              </a:extLst>
            </p:cNvPr>
            <p:cNvSpPr txBox="1"/>
            <p:nvPr/>
          </p:nvSpPr>
          <p:spPr>
            <a:xfrm>
              <a:off x="4022032" y="2579602"/>
              <a:ext cx="3703983" cy="477054"/>
            </a:xfrm>
            <a:prstGeom prst="rect">
              <a:avLst/>
            </a:prstGeom>
            <a:noFill/>
          </p:spPr>
          <p:txBody>
            <a:bodyPr wrap="square" rtlCol="0">
              <a:spAutoFit/>
            </a:bodyPr>
            <a:lstStyle/>
            <a:p>
              <a:r>
                <a:rPr lang="en-US" sz="2500">
                  <a:latin typeface="Verdana" panose="020B0604030504040204" pitchFamily="34" charset="0"/>
                  <a:ea typeface="Verdana" panose="020B0604030504040204" pitchFamily="34" charset="0"/>
                  <a:cs typeface="Verdana" panose="020B0604030504040204" pitchFamily="34" charset="0"/>
                </a:rPr>
                <a:t>Economic Constraint</a:t>
              </a:r>
            </a:p>
          </p:txBody>
        </p:sp>
      </p:grpSp>
      <p:grpSp>
        <p:nvGrpSpPr>
          <p:cNvPr id="17" name="Group 16">
            <a:extLst>
              <a:ext uri="{FF2B5EF4-FFF2-40B4-BE49-F238E27FC236}">
                <a16:creationId xmlns:a16="http://schemas.microsoft.com/office/drawing/2014/main" id="{317BA742-D6BF-83E1-C5B5-039B455961B1}"/>
              </a:ext>
            </a:extLst>
          </p:cNvPr>
          <p:cNvGrpSpPr/>
          <p:nvPr/>
        </p:nvGrpSpPr>
        <p:grpSpPr>
          <a:xfrm>
            <a:off x="0" y="-4759559"/>
            <a:ext cx="3863009" cy="4764156"/>
            <a:chOff x="0" y="2093844"/>
            <a:chExt cx="3863009" cy="4764156"/>
          </a:xfrm>
        </p:grpSpPr>
        <p:sp>
          <p:nvSpPr>
            <p:cNvPr id="4" name="Rectangle 3">
              <a:extLst>
                <a:ext uri="{FF2B5EF4-FFF2-40B4-BE49-F238E27FC236}">
                  <a16:creationId xmlns:a16="http://schemas.microsoft.com/office/drawing/2014/main" id="{E61F07A9-1742-FEF6-DD00-861130D3EA91}"/>
                </a:ext>
              </a:extLst>
            </p:cNvPr>
            <p:cNvSpPr/>
            <p:nvPr/>
          </p:nvSpPr>
          <p:spPr>
            <a:xfrm>
              <a:off x="0" y="2093844"/>
              <a:ext cx="3863008" cy="4764156"/>
            </a:xfrm>
            <a:prstGeom prst="rect">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71292C6-E232-D84A-6280-89A505CF0E7A}"/>
                </a:ext>
              </a:extLst>
            </p:cNvPr>
            <p:cNvSpPr txBox="1"/>
            <p:nvPr/>
          </p:nvSpPr>
          <p:spPr>
            <a:xfrm>
              <a:off x="159026" y="3321688"/>
              <a:ext cx="3703983" cy="3416320"/>
            </a:xfrm>
            <a:prstGeom prst="rect">
              <a:avLst/>
            </a:prstGeom>
            <a:noFill/>
          </p:spPr>
          <p:txBody>
            <a:bodyPr wrap="square" rtlCol="0">
              <a:spAutoFit/>
            </a:bodyPr>
            <a:lstStyle/>
            <a:p>
              <a:r>
                <a:rPr lang="en-US">
                  <a:latin typeface="Verdana" panose="020B0604030504040204" pitchFamily="34" charset="0"/>
                  <a:ea typeface="Verdana" panose="020B0604030504040204" pitchFamily="34" charset="0"/>
                  <a:cs typeface="Verdana" panose="020B0604030504040204" pitchFamily="34" charset="0"/>
                </a:rPr>
                <a:t>Developing a programming language is complex, involving a compiler, a runtime, a comprehensive standard library, and community support. The project acknowledges the time required for maturity, emphasizing the need for various tooling, including developer and build/distribution tools.</a:t>
              </a:r>
            </a:p>
          </p:txBody>
        </p:sp>
        <p:sp>
          <p:nvSpPr>
            <p:cNvPr id="7" name="TextBox 6">
              <a:extLst>
                <a:ext uri="{FF2B5EF4-FFF2-40B4-BE49-F238E27FC236}">
                  <a16:creationId xmlns:a16="http://schemas.microsoft.com/office/drawing/2014/main" id="{3BCC739B-199B-210E-43DA-05E63D8276BE}"/>
                </a:ext>
              </a:extLst>
            </p:cNvPr>
            <p:cNvSpPr txBox="1"/>
            <p:nvPr/>
          </p:nvSpPr>
          <p:spPr>
            <a:xfrm>
              <a:off x="159025" y="2592101"/>
              <a:ext cx="3703983" cy="477054"/>
            </a:xfrm>
            <a:prstGeom prst="rect">
              <a:avLst/>
            </a:prstGeom>
            <a:noFill/>
          </p:spPr>
          <p:txBody>
            <a:bodyPr wrap="square" rtlCol="0">
              <a:spAutoFit/>
            </a:bodyPr>
            <a:lstStyle/>
            <a:p>
              <a:r>
                <a:rPr lang="en-US" sz="2500">
                  <a:latin typeface="Verdana" panose="020B0604030504040204" pitchFamily="34" charset="0"/>
                  <a:ea typeface="Verdana" panose="020B0604030504040204" pitchFamily="34" charset="0"/>
                  <a:cs typeface="Verdana" panose="020B0604030504040204" pitchFamily="34" charset="0"/>
                </a:rPr>
                <a:t>Time Constraint</a:t>
              </a:r>
            </a:p>
          </p:txBody>
        </p:sp>
      </p:grpSp>
      <p:sp>
        <p:nvSpPr>
          <p:cNvPr id="3" name="Rectangle 2">
            <a:extLst>
              <a:ext uri="{FF2B5EF4-FFF2-40B4-BE49-F238E27FC236}">
                <a16:creationId xmlns:a16="http://schemas.microsoft.com/office/drawing/2014/main" id="{19B21CCC-2E68-26CB-2A5A-425AB4A32C7C}"/>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7500" b="1">
                <a:latin typeface="Verdana" panose="020B0604030504040204" pitchFamily="34" charset="0"/>
                <a:ea typeface="Verdana" panose="020B0604030504040204" pitchFamily="34" charset="0"/>
                <a:cs typeface="Verdana" panose="020B0604030504040204" pitchFamily="34" charset="0"/>
              </a:rPr>
              <a:t>Project Constraints</a:t>
            </a:r>
          </a:p>
        </p:txBody>
      </p:sp>
    </p:spTree>
    <p:extLst>
      <p:ext uri="{BB962C8B-B14F-4D97-AF65-F5344CB8AC3E}">
        <p14:creationId xmlns:p14="http://schemas.microsoft.com/office/powerpoint/2010/main" val="1654215539"/>
      </p:ext>
    </p:extLst>
  </p:cSld>
  <p:clrMapOvr>
    <a:masterClrMapping/>
  </p:clrMapOvr>
  <p:transition spd="slow" advTm="4911">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F6B2F4F-4AAC-D2D3-6832-470160A15B76}"/>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062CDEB2-DE0D-B8DE-3740-98BEFFD9DB2E}"/>
              </a:ext>
            </a:extLst>
          </p:cNvPr>
          <p:cNvGrpSpPr/>
          <p:nvPr/>
        </p:nvGrpSpPr>
        <p:grpSpPr>
          <a:xfrm>
            <a:off x="8163341" y="-4764155"/>
            <a:ext cx="4028659" cy="4764155"/>
            <a:chOff x="8156712" y="2093845"/>
            <a:chExt cx="4028659" cy="4764155"/>
          </a:xfrm>
        </p:grpSpPr>
        <p:sp>
          <p:nvSpPr>
            <p:cNvPr id="14" name="Rectangle 13">
              <a:extLst>
                <a:ext uri="{FF2B5EF4-FFF2-40B4-BE49-F238E27FC236}">
                  <a16:creationId xmlns:a16="http://schemas.microsoft.com/office/drawing/2014/main" id="{AC2BAEF1-E039-1B7F-61B9-B1E7B137BDE7}"/>
                </a:ext>
              </a:extLst>
            </p:cNvPr>
            <p:cNvSpPr/>
            <p:nvPr/>
          </p:nvSpPr>
          <p:spPr>
            <a:xfrm>
              <a:off x="8163339" y="2093845"/>
              <a:ext cx="4022032" cy="476415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3AC0FA5-BA6A-EF28-AF9C-863717BB8F3A}"/>
                </a:ext>
              </a:extLst>
            </p:cNvPr>
            <p:cNvSpPr txBox="1"/>
            <p:nvPr/>
          </p:nvSpPr>
          <p:spPr>
            <a:xfrm>
              <a:off x="8156712" y="3321688"/>
              <a:ext cx="3869635" cy="3416320"/>
            </a:xfrm>
            <a:prstGeom prst="rect">
              <a:avLst/>
            </a:prstGeom>
            <a:noFill/>
          </p:spPr>
          <p:txBody>
            <a:bodyPr wrap="square" rtlCol="0">
              <a:spAutoFit/>
            </a:bodyPr>
            <a:lstStyle/>
            <a:p>
              <a:r>
                <a:rPr lang="en-US">
                  <a:latin typeface="Verdana" panose="020B0604030504040204" pitchFamily="34" charset="0"/>
                  <a:ea typeface="Verdana" panose="020B0604030504040204" pitchFamily="34" charset="0"/>
                  <a:cs typeface="Verdana" panose="020B0604030504040204" pitchFamily="34" charset="0"/>
                </a:rPr>
                <a:t>The project creator lacks formal professional experience in programming language development, compilers, and interpreters. Success in this endeavor would serve as professional credibility. The ad-hoc and subjective nature of design and implementation concepts may require seeking input and perspectives from various sources.</a:t>
              </a:r>
            </a:p>
          </p:txBody>
        </p:sp>
        <p:sp>
          <p:nvSpPr>
            <p:cNvPr id="16" name="TextBox 15">
              <a:extLst>
                <a:ext uri="{FF2B5EF4-FFF2-40B4-BE49-F238E27FC236}">
                  <a16:creationId xmlns:a16="http://schemas.microsoft.com/office/drawing/2014/main" id="{CF442F18-328F-C0C8-8F4F-A3AB116358CD}"/>
                </a:ext>
              </a:extLst>
            </p:cNvPr>
            <p:cNvSpPr txBox="1"/>
            <p:nvPr/>
          </p:nvSpPr>
          <p:spPr>
            <a:xfrm>
              <a:off x="8163339" y="2579602"/>
              <a:ext cx="3863008" cy="477054"/>
            </a:xfrm>
            <a:prstGeom prst="rect">
              <a:avLst/>
            </a:prstGeom>
            <a:noFill/>
          </p:spPr>
          <p:txBody>
            <a:bodyPr wrap="square" rtlCol="0">
              <a:spAutoFit/>
            </a:bodyPr>
            <a:lstStyle/>
            <a:p>
              <a:r>
                <a:rPr lang="en-US" sz="2500">
                  <a:latin typeface="Verdana" panose="020B0604030504040204" pitchFamily="34" charset="0"/>
                  <a:ea typeface="Verdana" panose="020B0604030504040204" pitchFamily="34" charset="0"/>
                  <a:cs typeface="Verdana" panose="020B0604030504040204" pitchFamily="34" charset="0"/>
                </a:rPr>
                <a:t>Professional Constraint</a:t>
              </a:r>
            </a:p>
          </p:txBody>
        </p:sp>
      </p:grpSp>
      <p:grpSp>
        <p:nvGrpSpPr>
          <p:cNvPr id="18" name="Group 17">
            <a:extLst>
              <a:ext uri="{FF2B5EF4-FFF2-40B4-BE49-F238E27FC236}">
                <a16:creationId xmlns:a16="http://schemas.microsoft.com/office/drawing/2014/main" id="{954AB200-DA4B-E53E-8DA9-13DFB5A3F53D}"/>
              </a:ext>
            </a:extLst>
          </p:cNvPr>
          <p:cNvGrpSpPr/>
          <p:nvPr/>
        </p:nvGrpSpPr>
        <p:grpSpPr>
          <a:xfrm>
            <a:off x="3856388" y="-4759558"/>
            <a:ext cx="4313574" cy="4764156"/>
            <a:chOff x="3856381" y="2093845"/>
            <a:chExt cx="4313574" cy="4764156"/>
          </a:xfrm>
        </p:grpSpPr>
        <p:sp>
          <p:nvSpPr>
            <p:cNvPr id="13" name="Rectangle 12">
              <a:extLst>
                <a:ext uri="{FF2B5EF4-FFF2-40B4-BE49-F238E27FC236}">
                  <a16:creationId xmlns:a16="http://schemas.microsoft.com/office/drawing/2014/main" id="{0AF719FF-3738-7920-FA28-6FF7DE8CD0E0}"/>
                </a:ext>
              </a:extLst>
            </p:cNvPr>
            <p:cNvSpPr/>
            <p:nvPr/>
          </p:nvSpPr>
          <p:spPr>
            <a:xfrm>
              <a:off x="3856381" y="2093845"/>
              <a:ext cx="4313574" cy="4764156"/>
            </a:xfrm>
            <a:prstGeom prst="rect">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BA88B93-7FB8-91CE-7A4D-DD4D5D1A9B41}"/>
                </a:ext>
              </a:extLst>
            </p:cNvPr>
            <p:cNvSpPr txBox="1"/>
            <p:nvPr/>
          </p:nvSpPr>
          <p:spPr>
            <a:xfrm>
              <a:off x="4022032" y="3321688"/>
              <a:ext cx="3982278" cy="3416320"/>
            </a:xfrm>
            <a:prstGeom prst="rect">
              <a:avLst/>
            </a:prstGeom>
            <a:noFill/>
          </p:spPr>
          <p:txBody>
            <a:bodyPr wrap="square" rtlCol="0">
              <a:spAutoFit/>
            </a:bodyPr>
            <a:lstStyle/>
            <a:p>
              <a:r>
                <a:rPr lang="en-US">
                  <a:latin typeface="Verdana" panose="020B0604030504040204" pitchFamily="34" charset="0"/>
                  <a:ea typeface="Verdana" panose="020B0604030504040204" pitchFamily="34" charset="0"/>
                  <a:cs typeface="Verdana" panose="020B0604030504040204" pitchFamily="34" charset="0"/>
                </a:rPr>
                <a:t>The project aims to leverage free and open-source frameworks and libraries to reduce development effort, especially for later milestones like the Language Server Protocol. The choice of an open-source license (GNU GPLv3) may restrict the use of other open-source software and emphasizes acknowledgment rather than paywall-based distribution.</a:t>
              </a:r>
            </a:p>
          </p:txBody>
        </p:sp>
        <p:sp>
          <p:nvSpPr>
            <p:cNvPr id="15" name="TextBox 14">
              <a:extLst>
                <a:ext uri="{FF2B5EF4-FFF2-40B4-BE49-F238E27FC236}">
                  <a16:creationId xmlns:a16="http://schemas.microsoft.com/office/drawing/2014/main" id="{2462BC6A-03A0-FA07-AED0-A729112FA456}"/>
                </a:ext>
              </a:extLst>
            </p:cNvPr>
            <p:cNvSpPr txBox="1"/>
            <p:nvPr/>
          </p:nvSpPr>
          <p:spPr>
            <a:xfrm>
              <a:off x="4022032" y="2579602"/>
              <a:ext cx="3703983" cy="477054"/>
            </a:xfrm>
            <a:prstGeom prst="rect">
              <a:avLst/>
            </a:prstGeom>
            <a:noFill/>
          </p:spPr>
          <p:txBody>
            <a:bodyPr wrap="square" rtlCol="0">
              <a:spAutoFit/>
            </a:bodyPr>
            <a:lstStyle/>
            <a:p>
              <a:r>
                <a:rPr lang="en-US" sz="2500">
                  <a:latin typeface="Verdana" panose="020B0604030504040204" pitchFamily="34" charset="0"/>
                  <a:ea typeface="Verdana" panose="020B0604030504040204" pitchFamily="34" charset="0"/>
                  <a:cs typeface="Verdana" panose="020B0604030504040204" pitchFamily="34" charset="0"/>
                </a:rPr>
                <a:t>Economic Constraint</a:t>
              </a:r>
            </a:p>
          </p:txBody>
        </p:sp>
      </p:grpSp>
      <p:grpSp>
        <p:nvGrpSpPr>
          <p:cNvPr id="17" name="Group 16">
            <a:extLst>
              <a:ext uri="{FF2B5EF4-FFF2-40B4-BE49-F238E27FC236}">
                <a16:creationId xmlns:a16="http://schemas.microsoft.com/office/drawing/2014/main" id="{317BA742-D6BF-83E1-C5B5-039B455961B1}"/>
              </a:ext>
            </a:extLst>
          </p:cNvPr>
          <p:cNvGrpSpPr/>
          <p:nvPr/>
        </p:nvGrpSpPr>
        <p:grpSpPr>
          <a:xfrm>
            <a:off x="0" y="2093844"/>
            <a:ext cx="3863009" cy="4764156"/>
            <a:chOff x="0" y="2093844"/>
            <a:chExt cx="3863009" cy="4764156"/>
          </a:xfrm>
        </p:grpSpPr>
        <p:sp>
          <p:nvSpPr>
            <p:cNvPr id="4" name="Rectangle 3">
              <a:extLst>
                <a:ext uri="{FF2B5EF4-FFF2-40B4-BE49-F238E27FC236}">
                  <a16:creationId xmlns:a16="http://schemas.microsoft.com/office/drawing/2014/main" id="{E61F07A9-1742-FEF6-DD00-861130D3EA91}"/>
                </a:ext>
              </a:extLst>
            </p:cNvPr>
            <p:cNvSpPr/>
            <p:nvPr/>
          </p:nvSpPr>
          <p:spPr>
            <a:xfrm>
              <a:off x="0" y="2093844"/>
              <a:ext cx="3863008" cy="4764156"/>
            </a:xfrm>
            <a:prstGeom prst="rect">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71292C6-E232-D84A-6280-89A505CF0E7A}"/>
                </a:ext>
              </a:extLst>
            </p:cNvPr>
            <p:cNvSpPr txBox="1"/>
            <p:nvPr/>
          </p:nvSpPr>
          <p:spPr>
            <a:xfrm>
              <a:off x="159026" y="3321688"/>
              <a:ext cx="3703983" cy="3416320"/>
            </a:xfrm>
            <a:prstGeom prst="rect">
              <a:avLst/>
            </a:prstGeom>
            <a:noFill/>
          </p:spPr>
          <p:txBody>
            <a:bodyPr wrap="square" rtlCol="0">
              <a:spAutoFit/>
            </a:bodyPr>
            <a:lstStyle/>
            <a:p>
              <a:r>
                <a:rPr lang="en-US">
                  <a:latin typeface="Verdana" panose="020B0604030504040204" pitchFamily="34" charset="0"/>
                  <a:ea typeface="Verdana" panose="020B0604030504040204" pitchFamily="34" charset="0"/>
                  <a:cs typeface="Verdana" panose="020B0604030504040204" pitchFamily="34" charset="0"/>
                </a:rPr>
                <a:t>Developing a programming language is complex, involving a compiler, a runtime, a comprehensive standard library, and community support. The project acknowledges the time required for maturity, emphasizing the need for various tooling, including developer and build/distribution tools.</a:t>
              </a:r>
            </a:p>
          </p:txBody>
        </p:sp>
        <p:sp>
          <p:nvSpPr>
            <p:cNvPr id="7" name="TextBox 6">
              <a:extLst>
                <a:ext uri="{FF2B5EF4-FFF2-40B4-BE49-F238E27FC236}">
                  <a16:creationId xmlns:a16="http://schemas.microsoft.com/office/drawing/2014/main" id="{3BCC739B-199B-210E-43DA-05E63D8276BE}"/>
                </a:ext>
              </a:extLst>
            </p:cNvPr>
            <p:cNvSpPr txBox="1"/>
            <p:nvPr/>
          </p:nvSpPr>
          <p:spPr>
            <a:xfrm>
              <a:off x="159025" y="2592101"/>
              <a:ext cx="3703983" cy="477054"/>
            </a:xfrm>
            <a:prstGeom prst="rect">
              <a:avLst/>
            </a:prstGeom>
            <a:noFill/>
          </p:spPr>
          <p:txBody>
            <a:bodyPr wrap="square" rtlCol="0">
              <a:spAutoFit/>
            </a:bodyPr>
            <a:lstStyle/>
            <a:p>
              <a:r>
                <a:rPr lang="en-US" sz="2500">
                  <a:latin typeface="Verdana" panose="020B0604030504040204" pitchFamily="34" charset="0"/>
                  <a:ea typeface="Verdana" panose="020B0604030504040204" pitchFamily="34" charset="0"/>
                  <a:cs typeface="Verdana" panose="020B0604030504040204" pitchFamily="34" charset="0"/>
                </a:rPr>
                <a:t>Time Constraint</a:t>
              </a:r>
            </a:p>
          </p:txBody>
        </p:sp>
      </p:grpSp>
      <p:sp>
        <p:nvSpPr>
          <p:cNvPr id="3" name="Rectangle 2">
            <a:extLst>
              <a:ext uri="{FF2B5EF4-FFF2-40B4-BE49-F238E27FC236}">
                <a16:creationId xmlns:a16="http://schemas.microsoft.com/office/drawing/2014/main" id="{19B21CCC-2E68-26CB-2A5A-425AB4A32C7C}"/>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7500" b="1">
                <a:latin typeface="Verdana" panose="020B0604030504040204" pitchFamily="34" charset="0"/>
                <a:ea typeface="Verdana" panose="020B0604030504040204" pitchFamily="34" charset="0"/>
                <a:cs typeface="Verdana" panose="020B0604030504040204" pitchFamily="34" charset="0"/>
              </a:rPr>
              <a:t>Project Constraints</a:t>
            </a:r>
          </a:p>
        </p:txBody>
      </p:sp>
    </p:spTree>
    <p:extLst>
      <p:ext uri="{BB962C8B-B14F-4D97-AF65-F5344CB8AC3E}">
        <p14:creationId xmlns:p14="http://schemas.microsoft.com/office/powerpoint/2010/main" val="3667772105"/>
      </p:ext>
    </p:extLst>
  </p:cSld>
  <p:clrMapOvr>
    <a:masterClrMapping/>
  </p:clrMapOvr>
  <mc:AlternateContent xmlns:mc="http://schemas.openxmlformats.org/markup-compatibility/2006" xmlns:p159="http://schemas.microsoft.com/office/powerpoint/2015/09/main">
    <mc:Choice Requires="p159">
      <p:transition spd="slow" advTm="21211">
        <p159:morph option="byObject"/>
      </p:transition>
    </mc:Choice>
    <mc:Fallback xmlns="">
      <p:transition spd="slow" advTm="21211">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F6B2F4F-4AAC-D2D3-6832-470160A15B76}"/>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062CDEB2-DE0D-B8DE-3740-98BEFFD9DB2E}"/>
              </a:ext>
            </a:extLst>
          </p:cNvPr>
          <p:cNvGrpSpPr/>
          <p:nvPr/>
        </p:nvGrpSpPr>
        <p:grpSpPr>
          <a:xfrm>
            <a:off x="8176582" y="-4764156"/>
            <a:ext cx="4028659" cy="4764155"/>
            <a:chOff x="8163339" y="2093845"/>
            <a:chExt cx="4028659" cy="4764155"/>
          </a:xfrm>
        </p:grpSpPr>
        <p:sp>
          <p:nvSpPr>
            <p:cNvPr id="14" name="Rectangle 13">
              <a:extLst>
                <a:ext uri="{FF2B5EF4-FFF2-40B4-BE49-F238E27FC236}">
                  <a16:creationId xmlns:a16="http://schemas.microsoft.com/office/drawing/2014/main" id="{AC2BAEF1-E039-1B7F-61B9-B1E7B137BDE7}"/>
                </a:ext>
              </a:extLst>
            </p:cNvPr>
            <p:cNvSpPr/>
            <p:nvPr/>
          </p:nvSpPr>
          <p:spPr>
            <a:xfrm>
              <a:off x="8163339" y="2093845"/>
              <a:ext cx="4022032" cy="476415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3AC0FA5-BA6A-EF28-AF9C-863717BB8F3A}"/>
                </a:ext>
              </a:extLst>
            </p:cNvPr>
            <p:cNvSpPr txBox="1"/>
            <p:nvPr/>
          </p:nvSpPr>
          <p:spPr>
            <a:xfrm>
              <a:off x="8322363" y="3258451"/>
              <a:ext cx="3869635" cy="3416320"/>
            </a:xfrm>
            <a:prstGeom prst="rect">
              <a:avLst/>
            </a:prstGeom>
            <a:noFill/>
          </p:spPr>
          <p:txBody>
            <a:bodyPr wrap="square" rtlCol="0">
              <a:spAutoFit/>
            </a:bodyPr>
            <a:lstStyle/>
            <a:p>
              <a:r>
                <a:rPr lang="en-US">
                  <a:latin typeface="Verdana" panose="020B0604030504040204" pitchFamily="34" charset="0"/>
                  <a:ea typeface="Verdana" panose="020B0604030504040204" pitchFamily="34" charset="0"/>
                  <a:cs typeface="Verdana" panose="020B0604030504040204" pitchFamily="34" charset="0"/>
                </a:rPr>
                <a:t>The project creator lacks formal professional experience in programming language development, compilers, and interpreters. Success in this endeavor would serve as professional credibility. The ad-hoc and subjective nature of design and implementation concepts may require seeking input and perspectives from various sources.</a:t>
              </a:r>
            </a:p>
          </p:txBody>
        </p:sp>
        <p:sp>
          <p:nvSpPr>
            <p:cNvPr id="16" name="TextBox 15">
              <a:extLst>
                <a:ext uri="{FF2B5EF4-FFF2-40B4-BE49-F238E27FC236}">
                  <a16:creationId xmlns:a16="http://schemas.microsoft.com/office/drawing/2014/main" id="{CF442F18-328F-C0C8-8F4F-A3AB116358CD}"/>
                </a:ext>
              </a:extLst>
            </p:cNvPr>
            <p:cNvSpPr txBox="1"/>
            <p:nvPr/>
          </p:nvSpPr>
          <p:spPr>
            <a:xfrm>
              <a:off x="8328990" y="2598168"/>
              <a:ext cx="3863008" cy="477054"/>
            </a:xfrm>
            <a:prstGeom prst="rect">
              <a:avLst/>
            </a:prstGeom>
            <a:noFill/>
          </p:spPr>
          <p:txBody>
            <a:bodyPr wrap="square" rtlCol="0">
              <a:spAutoFit/>
            </a:bodyPr>
            <a:lstStyle/>
            <a:p>
              <a:r>
                <a:rPr lang="en-US" sz="2500">
                  <a:latin typeface="Verdana" panose="020B0604030504040204" pitchFamily="34" charset="0"/>
                  <a:ea typeface="Verdana" panose="020B0604030504040204" pitchFamily="34" charset="0"/>
                  <a:cs typeface="Verdana" panose="020B0604030504040204" pitchFamily="34" charset="0"/>
                </a:rPr>
                <a:t>Professional Constraint</a:t>
              </a:r>
            </a:p>
          </p:txBody>
        </p:sp>
      </p:grpSp>
      <p:grpSp>
        <p:nvGrpSpPr>
          <p:cNvPr id="18" name="Group 17">
            <a:extLst>
              <a:ext uri="{FF2B5EF4-FFF2-40B4-BE49-F238E27FC236}">
                <a16:creationId xmlns:a16="http://schemas.microsoft.com/office/drawing/2014/main" id="{954AB200-DA4B-E53E-8DA9-13DFB5A3F53D}"/>
              </a:ext>
            </a:extLst>
          </p:cNvPr>
          <p:cNvGrpSpPr/>
          <p:nvPr/>
        </p:nvGrpSpPr>
        <p:grpSpPr>
          <a:xfrm>
            <a:off x="3856381" y="2093845"/>
            <a:ext cx="4313574" cy="4764156"/>
            <a:chOff x="3856381" y="2093845"/>
            <a:chExt cx="4313574" cy="4764156"/>
          </a:xfrm>
        </p:grpSpPr>
        <p:sp>
          <p:nvSpPr>
            <p:cNvPr id="13" name="Rectangle 12">
              <a:extLst>
                <a:ext uri="{FF2B5EF4-FFF2-40B4-BE49-F238E27FC236}">
                  <a16:creationId xmlns:a16="http://schemas.microsoft.com/office/drawing/2014/main" id="{0AF719FF-3738-7920-FA28-6FF7DE8CD0E0}"/>
                </a:ext>
              </a:extLst>
            </p:cNvPr>
            <p:cNvSpPr/>
            <p:nvPr/>
          </p:nvSpPr>
          <p:spPr>
            <a:xfrm>
              <a:off x="3856381" y="2093845"/>
              <a:ext cx="4313574" cy="4764156"/>
            </a:xfrm>
            <a:prstGeom prst="rect">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BA88B93-7FB8-91CE-7A4D-DD4D5D1A9B41}"/>
                </a:ext>
              </a:extLst>
            </p:cNvPr>
            <p:cNvSpPr txBox="1"/>
            <p:nvPr/>
          </p:nvSpPr>
          <p:spPr>
            <a:xfrm>
              <a:off x="4022032" y="3321688"/>
              <a:ext cx="3982278" cy="3416320"/>
            </a:xfrm>
            <a:prstGeom prst="rect">
              <a:avLst/>
            </a:prstGeom>
            <a:noFill/>
          </p:spPr>
          <p:txBody>
            <a:bodyPr wrap="square" rtlCol="0">
              <a:spAutoFit/>
            </a:bodyPr>
            <a:lstStyle/>
            <a:p>
              <a:r>
                <a:rPr lang="en-US">
                  <a:latin typeface="Verdana" panose="020B0604030504040204" pitchFamily="34" charset="0"/>
                  <a:ea typeface="Verdana" panose="020B0604030504040204" pitchFamily="34" charset="0"/>
                  <a:cs typeface="Verdana" panose="020B0604030504040204" pitchFamily="34" charset="0"/>
                </a:rPr>
                <a:t>The project aims to leverage free and open-source frameworks and libraries to reduce development effort, especially for later milestones like the Language Server Protocol. The choice of an open-source license (GNU GPLv3) may restrict the use of other open-source software and emphasizes acknowledgment rather than paywall-based distribution.</a:t>
              </a:r>
            </a:p>
          </p:txBody>
        </p:sp>
        <p:sp>
          <p:nvSpPr>
            <p:cNvPr id="15" name="TextBox 14">
              <a:extLst>
                <a:ext uri="{FF2B5EF4-FFF2-40B4-BE49-F238E27FC236}">
                  <a16:creationId xmlns:a16="http://schemas.microsoft.com/office/drawing/2014/main" id="{2462BC6A-03A0-FA07-AED0-A729112FA456}"/>
                </a:ext>
              </a:extLst>
            </p:cNvPr>
            <p:cNvSpPr txBox="1"/>
            <p:nvPr/>
          </p:nvSpPr>
          <p:spPr>
            <a:xfrm>
              <a:off x="4022032" y="2579602"/>
              <a:ext cx="3703983" cy="477054"/>
            </a:xfrm>
            <a:prstGeom prst="rect">
              <a:avLst/>
            </a:prstGeom>
            <a:noFill/>
          </p:spPr>
          <p:txBody>
            <a:bodyPr wrap="square" rtlCol="0">
              <a:spAutoFit/>
            </a:bodyPr>
            <a:lstStyle/>
            <a:p>
              <a:r>
                <a:rPr lang="en-US" sz="2500">
                  <a:latin typeface="Verdana" panose="020B0604030504040204" pitchFamily="34" charset="0"/>
                  <a:ea typeface="Verdana" panose="020B0604030504040204" pitchFamily="34" charset="0"/>
                  <a:cs typeface="Verdana" panose="020B0604030504040204" pitchFamily="34" charset="0"/>
                </a:rPr>
                <a:t>Economic Constraint</a:t>
              </a:r>
            </a:p>
          </p:txBody>
        </p:sp>
      </p:grpSp>
      <p:grpSp>
        <p:nvGrpSpPr>
          <p:cNvPr id="17" name="Group 16">
            <a:extLst>
              <a:ext uri="{FF2B5EF4-FFF2-40B4-BE49-F238E27FC236}">
                <a16:creationId xmlns:a16="http://schemas.microsoft.com/office/drawing/2014/main" id="{317BA742-D6BF-83E1-C5B5-039B455961B1}"/>
              </a:ext>
            </a:extLst>
          </p:cNvPr>
          <p:cNvGrpSpPr/>
          <p:nvPr/>
        </p:nvGrpSpPr>
        <p:grpSpPr>
          <a:xfrm>
            <a:off x="0" y="2093844"/>
            <a:ext cx="3863009" cy="4764156"/>
            <a:chOff x="0" y="2093844"/>
            <a:chExt cx="3863009" cy="4764156"/>
          </a:xfrm>
        </p:grpSpPr>
        <p:sp>
          <p:nvSpPr>
            <p:cNvPr id="4" name="Rectangle 3">
              <a:extLst>
                <a:ext uri="{FF2B5EF4-FFF2-40B4-BE49-F238E27FC236}">
                  <a16:creationId xmlns:a16="http://schemas.microsoft.com/office/drawing/2014/main" id="{E61F07A9-1742-FEF6-DD00-861130D3EA91}"/>
                </a:ext>
              </a:extLst>
            </p:cNvPr>
            <p:cNvSpPr/>
            <p:nvPr/>
          </p:nvSpPr>
          <p:spPr>
            <a:xfrm>
              <a:off x="0" y="2093844"/>
              <a:ext cx="3863008" cy="4764156"/>
            </a:xfrm>
            <a:prstGeom prst="rect">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71292C6-E232-D84A-6280-89A505CF0E7A}"/>
                </a:ext>
              </a:extLst>
            </p:cNvPr>
            <p:cNvSpPr txBox="1"/>
            <p:nvPr/>
          </p:nvSpPr>
          <p:spPr>
            <a:xfrm>
              <a:off x="159026" y="3321688"/>
              <a:ext cx="3703983" cy="3416320"/>
            </a:xfrm>
            <a:prstGeom prst="rect">
              <a:avLst/>
            </a:prstGeom>
            <a:noFill/>
          </p:spPr>
          <p:txBody>
            <a:bodyPr wrap="square" rtlCol="0">
              <a:spAutoFit/>
            </a:bodyPr>
            <a:lstStyle/>
            <a:p>
              <a:r>
                <a:rPr lang="en-US">
                  <a:latin typeface="Verdana" panose="020B0604030504040204" pitchFamily="34" charset="0"/>
                  <a:ea typeface="Verdana" panose="020B0604030504040204" pitchFamily="34" charset="0"/>
                  <a:cs typeface="Verdana" panose="020B0604030504040204" pitchFamily="34" charset="0"/>
                </a:rPr>
                <a:t>Developing a programming language is complex, involving a compiler, a runtime, a comprehensive standard library, and community support. The project acknowledges the time required for maturity, emphasizing the need for various tooling, including developer and build/distribution tools.</a:t>
              </a:r>
            </a:p>
          </p:txBody>
        </p:sp>
        <p:sp>
          <p:nvSpPr>
            <p:cNvPr id="7" name="TextBox 6">
              <a:extLst>
                <a:ext uri="{FF2B5EF4-FFF2-40B4-BE49-F238E27FC236}">
                  <a16:creationId xmlns:a16="http://schemas.microsoft.com/office/drawing/2014/main" id="{3BCC739B-199B-210E-43DA-05E63D8276BE}"/>
                </a:ext>
              </a:extLst>
            </p:cNvPr>
            <p:cNvSpPr txBox="1"/>
            <p:nvPr/>
          </p:nvSpPr>
          <p:spPr>
            <a:xfrm>
              <a:off x="159025" y="2592101"/>
              <a:ext cx="3703983" cy="477054"/>
            </a:xfrm>
            <a:prstGeom prst="rect">
              <a:avLst/>
            </a:prstGeom>
            <a:noFill/>
          </p:spPr>
          <p:txBody>
            <a:bodyPr wrap="square" rtlCol="0">
              <a:spAutoFit/>
            </a:bodyPr>
            <a:lstStyle/>
            <a:p>
              <a:r>
                <a:rPr lang="en-US" sz="2500">
                  <a:latin typeface="Verdana" panose="020B0604030504040204" pitchFamily="34" charset="0"/>
                  <a:ea typeface="Verdana" panose="020B0604030504040204" pitchFamily="34" charset="0"/>
                  <a:cs typeface="Verdana" panose="020B0604030504040204" pitchFamily="34" charset="0"/>
                </a:rPr>
                <a:t>Time Constraint</a:t>
              </a:r>
            </a:p>
          </p:txBody>
        </p:sp>
      </p:grpSp>
      <p:sp>
        <p:nvSpPr>
          <p:cNvPr id="3" name="Rectangle 2">
            <a:extLst>
              <a:ext uri="{FF2B5EF4-FFF2-40B4-BE49-F238E27FC236}">
                <a16:creationId xmlns:a16="http://schemas.microsoft.com/office/drawing/2014/main" id="{19B21CCC-2E68-26CB-2A5A-425AB4A32C7C}"/>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7500" b="1">
                <a:latin typeface="Verdana" panose="020B0604030504040204" pitchFamily="34" charset="0"/>
                <a:ea typeface="Verdana" panose="020B0604030504040204" pitchFamily="34" charset="0"/>
                <a:cs typeface="Verdana" panose="020B0604030504040204" pitchFamily="34" charset="0"/>
              </a:rPr>
              <a:t>Project Constraints</a:t>
            </a:r>
          </a:p>
        </p:txBody>
      </p:sp>
    </p:spTree>
    <p:extLst>
      <p:ext uri="{BB962C8B-B14F-4D97-AF65-F5344CB8AC3E}">
        <p14:creationId xmlns:p14="http://schemas.microsoft.com/office/powerpoint/2010/main" val="1418386615"/>
      </p:ext>
    </p:extLst>
  </p:cSld>
  <p:clrMapOvr>
    <a:masterClrMapping/>
  </p:clrMapOvr>
  <mc:AlternateContent xmlns:mc="http://schemas.openxmlformats.org/markup-compatibility/2006" xmlns:p159="http://schemas.microsoft.com/office/powerpoint/2015/09/main">
    <mc:Choice Requires="p159">
      <p:transition spd="slow" advTm="30506">
        <p159:morph option="byObject"/>
      </p:transition>
    </mc:Choice>
    <mc:Fallback xmlns="">
      <p:transition spd="slow" advTm="30506">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F6B2F4F-4AAC-D2D3-6832-470160A15B76}"/>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062CDEB2-DE0D-B8DE-3740-98BEFFD9DB2E}"/>
              </a:ext>
            </a:extLst>
          </p:cNvPr>
          <p:cNvGrpSpPr/>
          <p:nvPr/>
        </p:nvGrpSpPr>
        <p:grpSpPr>
          <a:xfrm>
            <a:off x="8169961" y="2089248"/>
            <a:ext cx="4028652" cy="4764155"/>
            <a:chOff x="8163339" y="2093845"/>
            <a:chExt cx="4028652" cy="4764155"/>
          </a:xfrm>
        </p:grpSpPr>
        <p:sp>
          <p:nvSpPr>
            <p:cNvPr id="14" name="Rectangle 13">
              <a:extLst>
                <a:ext uri="{FF2B5EF4-FFF2-40B4-BE49-F238E27FC236}">
                  <a16:creationId xmlns:a16="http://schemas.microsoft.com/office/drawing/2014/main" id="{AC2BAEF1-E039-1B7F-61B9-B1E7B137BDE7}"/>
                </a:ext>
              </a:extLst>
            </p:cNvPr>
            <p:cNvSpPr/>
            <p:nvPr/>
          </p:nvSpPr>
          <p:spPr>
            <a:xfrm>
              <a:off x="8163339" y="2093845"/>
              <a:ext cx="4022032" cy="476415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3AC0FA5-BA6A-EF28-AF9C-863717BB8F3A}"/>
                </a:ext>
              </a:extLst>
            </p:cNvPr>
            <p:cNvSpPr txBox="1"/>
            <p:nvPr/>
          </p:nvSpPr>
          <p:spPr>
            <a:xfrm>
              <a:off x="8322356" y="3326285"/>
              <a:ext cx="3869635" cy="3416320"/>
            </a:xfrm>
            <a:prstGeom prst="rect">
              <a:avLst/>
            </a:prstGeom>
            <a:noFill/>
          </p:spPr>
          <p:txBody>
            <a:bodyPr wrap="square" rtlCol="0">
              <a:spAutoFit/>
            </a:bodyPr>
            <a:lstStyle/>
            <a:p>
              <a:r>
                <a:rPr lang="en-US">
                  <a:latin typeface="Verdana" panose="020B0604030504040204" pitchFamily="34" charset="0"/>
                  <a:ea typeface="Verdana" panose="020B0604030504040204" pitchFamily="34" charset="0"/>
                  <a:cs typeface="Verdana" panose="020B0604030504040204" pitchFamily="34" charset="0"/>
                </a:rPr>
                <a:t>The project creator lacks formal professional experience in programming language development, compilers, and interpreters. Success in this endeavor would serve as professional credibility. The ad-hoc and subjective nature of design and implementation concepts may require seeking input and perspectives from various sources.</a:t>
              </a:r>
            </a:p>
          </p:txBody>
        </p:sp>
        <p:sp>
          <p:nvSpPr>
            <p:cNvPr id="16" name="TextBox 15">
              <a:extLst>
                <a:ext uri="{FF2B5EF4-FFF2-40B4-BE49-F238E27FC236}">
                  <a16:creationId xmlns:a16="http://schemas.microsoft.com/office/drawing/2014/main" id="{CF442F18-328F-C0C8-8F4F-A3AB116358CD}"/>
                </a:ext>
              </a:extLst>
            </p:cNvPr>
            <p:cNvSpPr txBox="1"/>
            <p:nvPr/>
          </p:nvSpPr>
          <p:spPr>
            <a:xfrm>
              <a:off x="8322370" y="2584199"/>
              <a:ext cx="3863008" cy="477054"/>
            </a:xfrm>
            <a:prstGeom prst="rect">
              <a:avLst/>
            </a:prstGeom>
            <a:noFill/>
          </p:spPr>
          <p:txBody>
            <a:bodyPr wrap="square" rtlCol="0">
              <a:spAutoFit/>
            </a:bodyPr>
            <a:lstStyle/>
            <a:p>
              <a:r>
                <a:rPr lang="en-US" sz="2500">
                  <a:latin typeface="Verdana" panose="020B0604030504040204" pitchFamily="34" charset="0"/>
                  <a:ea typeface="Verdana" panose="020B0604030504040204" pitchFamily="34" charset="0"/>
                  <a:cs typeface="Verdana" panose="020B0604030504040204" pitchFamily="34" charset="0"/>
                </a:rPr>
                <a:t>Professional Constraint</a:t>
              </a:r>
            </a:p>
          </p:txBody>
        </p:sp>
      </p:grpSp>
      <p:grpSp>
        <p:nvGrpSpPr>
          <p:cNvPr id="18" name="Group 17">
            <a:extLst>
              <a:ext uri="{FF2B5EF4-FFF2-40B4-BE49-F238E27FC236}">
                <a16:creationId xmlns:a16="http://schemas.microsoft.com/office/drawing/2014/main" id="{954AB200-DA4B-E53E-8DA9-13DFB5A3F53D}"/>
              </a:ext>
            </a:extLst>
          </p:cNvPr>
          <p:cNvGrpSpPr/>
          <p:nvPr/>
        </p:nvGrpSpPr>
        <p:grpSpPr>
          <a:xfrm>
            <a:off x="3856381" y="2093845"/>
            <a:ext cx="4313574" cy="4764156"/>
            <a:chOff x="3856381" y="2093845"/>
            <a:chExt cx="4313574" cy="4764156"/>
          </a:xfrm>
        </p:grpSpPr>
        <p:sp>
          <p:nvSpPr>
            <p:cNvPr id="13" name="Rectangle 12">
              <a:extLst>
                <a:ext uri="{FF2B5EF4-FFF2-40B4-BE49-F238E27FC236}">
                  <a16:creationId xmlns:a16="http://schemas.microsoft.com/office/drawing/2014/main" id="{0AF719FF-3738-7920-FA28-6FF7DE8CD0E0}"/>
                </a:ext>
              </a:extLst>
            </p:cNvPr>
            <p:cNvSpPr/>
            <p:nvPr/>
          </p:nvSpPr>
          <p:spPr>
            <a:xfrm>
              <a:off x="3856381" y="2093845"/>
              <a:ext cx="4313574" cy="4764156"/>
            </a:xfrm>
            <a:prstGeom prst="rect">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BA88B93-7FB8-91CE-7A4D-DD4D5D1A9B41}"/>
                </a:ext>
              </a:extLst>
            </p:cNvPr>
            <p:cNvSpPr txBox="1"/>
            <p:nvPr/>
          </p:nvSpPr>
          <p:spPr>
            <a:xfrm>
              <a:off x="4022032" y="3321688"/>
              <a:ext cx="3982278" cy="3416320"/>
            </a:xfrm>
            <a:prstGeom prst="rect">
              <a:avLst/>
            </a:prstGeom>
            <a:noFill/>
          </p:spPr>
          <p:txBody>
            <a:bodyPr wrap="square" rtlCol="0">
              <a:spAutoFit/>
            </a:bodyPr>
            <a:lstStyle/>
            <a:p>
              <a:r>
                <a:rPr lang="en-US">
                  <a:latin typeface="Verdana" panose="020B0604030504040204" pitchFamily="34" charset="0"/>
                  <a:ea typeface="Verdana" panose="020B0604030504040204" pitchFamily="34" charset="0"/>
                  <a:cs typeface="Verdana" panose="020B0604030504040204" pitchFamily="34" charset="0"/>
                </a:rPr>
                <a:t>The project aims to leverage free and open-source frameworks and libraries to reduce development effort, especially for later milestones like the Language Server Protocol. The choice of an open-source license (GNU GPLv3) may restrict the use of other open-source software and emphasizes acknowledgment rather than paywall-based distribution.</a:t>
              </a:r>
            </a:p>
          </p:txBody>
        </p:sp>
        <p:sp>
          <p:nvSpPr>
            <p:cNvPr id="15" name="TextBox 14">
              <a:extLst>
                <a:ext uri="{FF2B5EF4-FFF2-40B4-BE49-F238E27FC236}">
                  <a16:creationId xmlns:a16="http://schemas.microsoft.com/office/drawing/2014/main" id="{2462BC6A-03A0-FA07-AED0-A729112FA456}"/>
                </a:ext>
              </a:extLst>
            </p:cNvPr>
            <p:cNvSpPr txBox="1"/>
            <p:nvPr/>
          </p:nvSpPr>
          <p:spPr>
            <a:xfrm>
              <a:off x="4022032" y="2579602"/>
              <a:ext cx="3703983" cy="477054"/>
            </a:xfrm>
            <a:prstGeom prst="rect">
              <a:avLst/>
            </a:prstGeom>
            <a:noFill/>
          </p:spPr>
          <p:txBody>
            <a:bodyPr wrap="square" rtlCol="0">
              <a:spAutoFit/>
            </a:bodyPr>
            <a:lstStyle/>
            <a:p>
              <a:r>
                <a:rPr lang="en-US" sz="2500">
                  <a:latin typeface="Verdana" panose="020B0604030504040204" pitchFamily="34" charset="0"/>
                  <a:ea typeface="Verdana" panose="020B0604030504040204" pitchFamily="34" charset="0"/>
                  <a:cs typeface="Verdana" panose="020B0604030504040204" pitchFamily="34" charset="0"/>
                </a:rPr>
                <a:t>Economic Constraint</a:t>
              </a:r>
            </a:p>
          </p:txBody>
        </p:sp>
      </p:grpSp>
      <p:grpSp>
        <p:nvGrpSpPr>
          <p:cNvPr id="17" name="Group 16">
            <a:extLst>
              <a:ext uri="{FF2B5EF4-FFF2-40B4-BE49-F238E27FC236}">
                <a16:creationId xmlns:a16="http://schemas.microsoft.com/office/drawing/2014/main" id="{317BA742-D6BF-83E1-C5B5-039B455961B1}"/>
              </a:ext>
            </a:extLst>
          </p:cNvPr>
          <p:cNvGrpSpPr/>
          <p:nvPr/>
        </p:nvGrpSpPr>
        <p:grpSpPr>
          <a:xfrm>
            <a:off x="0" y="2093844"/>
            <a:ext cx="3863009" cy="4764156"/>
            <a:chOff x="0" y="2093844"/>
            <a:chExt cx="3863009" cy="4764156"/>
          </a:xfrm>
        </p:grpSpPr>
        <p:sp>
          <p:nvSpPr>
            <p:cNvPr id="4" name="Rectangle 3">
              <a:extLst>
                <a:ext uri="{FF2B5EF4-FFF2-40B4-BE49-F238E27FC236}">
                  <a16:creationId xmlns:a16="http://schemas.microsoft.com/office/drawing/2014/main" id="{E61F07A9-1742-FEF6-DD00-861130D3EA91}"/>
                </a:ext>
              </a:extLst>
            </p:cNvPr>
            <p:cNvSpPr/>
            <p:nvPr/>
          </p:nvSpPr>
          <p:spPr>
            <a:xfrm>
              <a:off x="0" y="2093844"/>
              <a:ext cx="3863008" cy="4764156"/>
            </a:xfrm>
            <a:prstGeom prst="rect">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71292C6-E232-D84A-6280-89A505CF0E7A}"/>
                </a:ext>
              </a:extLst>
            </p:cNvPr>
            <p:cNvSpPr txBox="1"/>
            <p:nvPr/>
          </p:nvSpPr>
          <p:spPr>
            <a:xfrm>
              <a:off x="159026" y="3321688"/>
              <a:ext cx="3703983" cy="3416320"/>
            </a:xfrm>
            <a:prstGeom prst="rect">
              <a:avLst/>
            </a:prstGeom>
            <a:noFill/>
          </p:spPr>
          <p:txBody>
            <a:bodyPr wrap="square" rtlCol="0">
              <a:spAutoFit/>
            </a:bodyPr>
            <a:lstStyle/>
            <a:p>
              <a:r>
                <a:rPr lang="en-US">
                  <a:latin typeface="Verdana" panose="020B0604030504040204" pitchFamily="34" charset="0"/>
                  <a:ea typeface="Verdana" panose="020B0604030504040204" pitchFamily="34" charset="0"/>
                  <a:cs typeface="Verdana" panose="020B0604030504040204" pitchFamily="34" charset="0"/>
                </a:rPr>
                <a:t>Developing a programming language is complex, involving a compiler, a runtime, a comprehensive standard library, and community support. The project acknowledges the time required for maturity, emphasizing the need for various tooling, including developer and build/distribution tools.</a:t>
              </a:r>
            </a:p>
          </p:txBody>
        </p:sp>
        <p:sp>
          <p:nvSpPr>
            <p:cNvPr id="7" name="TextBox 6">
              <a:extLst>
                <a:ext uri="{FF2B5EF4-FFF2-40B4-BE49-F238E27FC236}">
                  <a16:creationId xmlns:a16="http://schemas.microsoft.com/office/drawing/2014/main" id="{3BCC739B-199B-210E-43DA-05E63D8276BE}"/>
                </a:ext>
              </a:extLst>
            </p:cNvPr>
            <p:cNvSpPr txBox="1"/>
            <p:nvPr/>
          </p:nvSpPr>
          <p:spPr>
            <a:xfrm>
              <a:off x="159025" y="2592101"/>
              <a:ext cx="3703983" cy="477054"/>
            </a:xfrm>
            <a:prstGeom prst="rect">
              <a:avLst/>
            </a:prstGeom>
            <a:noFill/>
          </p:spPr>
          <p:txBody>
            <a:bodyPr wrap="square" rtlCol="0">
              <a:spAutoFit/>
            </a:bodyPr>
            <a:lstStyle/>
            <a:p>
              <a:r>
                <a:rPr lang="en-US" sz="2500">
                  <a:latin typeface="Verdana" panose="020B0604030504040204" pitchFamily="34" charset="0"/>
                  <a:ea typeface="Verdana" panose="020B0604030504040204" pitchFamily="34" charset="0"/>
                  <a:cs typeface="Verdana" panose="020B0604030504040204" pitchFamily="34" charset="0"/>
                </a:rPr>
                <a:t>Time Constraint</a:t>
              </a:r>
            </a:p>
          </p:txBody>
        </p:sp>
      </p:grpSp>
      <p:sp>
        <p:nvSpPr>
          <p:cNvPr id="3" name="Rectangle 2">
            <a:extLst>
              <a:ext uri="{FF2B5EF4-FFF2-40B4-BE49-F238E27FC236}">
                <a16:creationId xmlns:a16="http://schemas.microsoft.com/office/drawing/2014/main" id="{19B21CCC-2E68-26CB-2A5A-425AB4A32C7C}"/>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7500" b="1">
                <a:latin typeface="Verdana" panose="020B0604030504040204" pitchFamily="34" charset="0"/>
                <a:ea typeface="Verdana" panose="020B0604030504040204" pitchFamily="34" charset="0"/>
                <a:cs typeface="Verdana" panose="020B0604030504040204" pitchFamily="34" charset="0"/>
              </a:rPr>
              <a:t>Project Constraints</a:t>
            </a:r>
          </a:p>
        </p:txBody>
      </p:sp>
    </p:spTree>
    <p:extLst>
      <p:ext uri="{BB962C8B-B14F-4D97-AF65-F5344CB8AC3E}">
        <p14:creationId xmlns:p14="http://schemas.microsoft.com/office/powerpoint/2010/main" val="2781551511"/>
      </p:ext>
    </p:extLst>
  </p:cSld>
  <p:clrMapOvr>
    <a:masterClrMapping/>
  </p:clrMapOvr>
  <mc:AlternateContent xmlns:mc="http://schemas.openxmlformats.org/markup-compatibility/2006" xmlns:p159="http://schemas.microsoft.com/office/powerpoint/2015/09/main">
    <mc:Choice Requires="p159">
      <p:transition spd="slow" advTm="34650">
        <p159:morph option="byObject"/>
      </p:transition>
    </mc:Choice>
    <mc:Fallback xmlns="">
      <p:transition spd="slow" advTm="3465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8D2286-7B77-879C-7F0E-2B99E1C90EE0}"/>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46BFD808-1555-B659-70E5-FE9DC7F0881C}"/>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55CCD95C-1231-40B8-16E2-49B36089E5E7}"/>
              </a:ext>
            </a:extLst>
          </p:cNvPr>
          <p:cNvGrpSpPr/>
          <p:nvPr/>
        </p:nvGrpSpPr>
        <p:grpSpPr>
          <a:xfrm>
            <a:off x="0" y="-4817164"/>
            <a:ext cx="12192000" cy="4817164"/>
            <a:chOff x="0" y="2031564"/>
            <a:chExt cx="6096000" cy="4942000"/>
          </a:xfrm>
          <a:solidFill>
            <a:schemeClr val="accent1">
              <a:lumMod val="40000"/>
              <a:lumOff val="60000"/>
            </a:schemeClr>
          </a:solidFill>
          <a:effectLst/>
        </p:grpSpPr>
        <p:sp>
          <p:nvSpPr>
            <p:cNvPr id="4" name="Rectangle 3">
              <a:extLst>
                <a:ext uri="{FF2B5EF4-FFF2-40B4-BE49-F238E27FC236}">
                  <a16:creationId xmlns:a16="http://schemas.microsoft.com/office/drawing/2014/main" id="{71DCE0CB-FE96-74B3-EDA3-6206D0A535EC}"/>
                </a:ext>
              </a:extLst>
            </p:cNvPr>
            <p:cNvSpPr/>
            <p:nvPr/>
          </p:nvSpPr>
          <p:spPr>
            <a:xfrm>
              <a:off x="0" y="2031564"/>
              <a:ext cx="6096000" cy="49420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4E8025D-D5FB-1767-6438-5899569FE2BC}"/>
                </a:ext>
              </a:extLst>
            </p:cNvPr>
            <p:cNvSpPr txBox="1"/>
            <p:nvPr/>
          </p:nvSpPr>
          <p:spPr>
            <a:xfrm>
              <a:off x="443948" y="3065889"/>
              <a:ext cx="5208104" cy="2873348"/>
            </a:xfrm>
            <a:prstGeom prst="rect">
              <a:avLst/>
            </a:prstGeom>
            <a:grpFill/>
            <a:ln>
              <a:noFill/>
            </a:ln>
          </p:spPr>
          <p:txBody>
            <a:bodyPr wrap="square" rtlCol="0">
              <a:spAutoFit/>
            </a:bodyPr>
            <a:lstStyle/>
            <a:p>
              <a:pPr algn="ctr"/>
              <a:r>
                <a:rPr lang="en-US" sz="2200">
                  <a:latin typeface="Verdana" panose="020B0604030504040204" pitchFamily="34" charset="0"/>
                  <a:ea typeface="Verdana" panose="020B0604030504040204" pitchFamily="34" charset="0"/>
                  <a:cs typeface="Verdana" panose="020B0604030504040204" pitchFamily="34" charset="0"/>
                </a:rPr>
                <a:t>All aspects of the </a:t>
              </a:r>
              <a:r>
                <a:rPr lang="en-US" sz="2200" err="1">
                  <a:latin typeface="Verdana" panose="020B0604030504040204" pitchFamily="34" charset="0"/>
                  <a:ea typeface="Verdana" panose="020B0604030504040204" pitchFamily="34" charset="0"/>
                  <a:cs typeface="Verdana" panose="020B0604030504040204" pitchFamily="34" charset="0"/>
                </a:rPr>
                <a:t>Koffect</a:t>
              </a:r>
              <a:r>
                <a:rPr lang="en-US" sz="2200">
                  <a:latin typeface="Verdana" panose="020B0604030504040204" pitchFamily="34" charset="0"/>
                  <a:ea typeface="Verdana" panose="020B0604030504040204" pitchFamily="34" charset="0"/>
                  <a:cs typeface="Verdana" panose="020B0604030504040204" pitchFamily="34" charset="0"/>
                </a:rPr>
                <a:t> compiler and virtual machine are written purely in the Kotlin programming language. </a:t>
              </a:r>
              <a:r>
                <a:rPr lang="en-US" sz="2200" err="1">
                  <a:latin typeface="Verdana" panose="020B0604030504040204" pitchFamily="34" charset="0"/>
                  <a:ea typeface="Verdana" panose="020B0604030504040204" pitchFamily="34" charset="0"/>
                  <a:cs typeface="Verdana" panose="020B0604030504040204" pitchFamily="34" charset="0"/>
                </a:rPr>
                <a:t>Koffect’s</a:t>
              </a:r>
              <a:r>
                <a:rPr lang="en-US" sz="2200">
                  <a:latin typeface="Verdana" panose="020B0604030504040204" pitchFamily="34" charset="0"/>
                  <a:ea typeface="Verdana" panose="020B0604030504040204" pitchFamily="34" charset="0"/>
                  <a:cs typeface="Verdana" panose="020B0604030504040204" pitchFamily="34" charset="0"/>
                </a:rPr>
                <a:t> repository currently relies only on the Kotlin standard library and Gradle as the build system. There are no third-party external dependencies.</a:t>
              </a:r>
            </a:p>
            <a:p>
              <a:pPr algn="ctr"/>
              <a:endParaRPr lang="en-US" sz="2200">
                <a:latin typeface="Verdana" panose="020B0604030504040204" pitchFamily="34" charset="0"/>
                <a:ea typeface="Verdana" panose="020B0604030504040204" pitchFamily="34" charset="0"/>
                <a:cs typeface="Verdana" panose="020B0604030504040204" pitchFamily="34" charset="0"/>
              </a:endParaRPr>
            </a:p>
            <a:p>
              <a:pPr algn="ctr"/>
              <a:r>
                <a:rPr lang="en-US" sz="2200">
                  <a:latin typeface="Verdana" panose="020B0604030504040204" pitchFamily="34" charset="0"/>
                  <a:ea typeface="Verdana" panose="020B0604030504040204" pitchFamily="34" charset="0"/>
                  <a:cs typeface="Verdana" panose="020B0604030504040204" pitchFamily="34" charset="0"/>
                </a:rPr>
                <a:t>Future plans for </a:t>
              </a:r>
              <a:r>
                <a:rPr lang="en-US" sz="2200" err="1">
                  <a:latin typeface="Verdana" panose="020B0604030504040204" pitchFamily="34" charset="0"/>
                  <a:ea typeface="Verdana" panose="020B0604030504040204" pitchFamily="34" charset="0"/>
                  <a:cs typeface="Verdana" panose="020B0604030504040204" pitchFamily="34" charset="0"/>
                </a:rPr>
                <a:t>Koffect</a:t>
              </a:r>
              <a:r>
                <a:rPr lang="en-US" sz="2200">
                  <a:latin typeface="Verdana" panose="020B0604030504040204" pitchFamily="34" charset="0"/>
                  <a:ea typeface="Verdana" panose="020B0604030504040204" pitchFamily="34" charset="0"/>
                  <a:cs typeface="Verdana" panose="020B0604030504040204" pitchFamily="34" charset="0"/>
                </a:rPr>
                <a:t> may require the use of LLVM and/or </a:t>
              </a:r>
              <a:r>
                <a:rPr lang="en-US" sz="2200" err="1">
                  <a:latin typeface="Verdana" panose="020B0604030504040204" pitchFamily="34" charset="0"/>
                  <a:ea typeface="Verdana" panose="020B0604030504040204" pitchFamily="34" charset="0"/>
                  <a:cs typeface="Verdana" panose="020B0604030504040204" pitchFamily="34" charset="0"/>
                </a:rPr>
                <a:t>GraalVM</a:t>
              </a:r>
              <a:r>
                <a:rPr lang="en-US" sz="2200">
                  <a:latin typeface="Verdana" panose="020B0604030504040204" pitchFamily="34" charset="0"/>
                  <a:ea typeface="Verdana" panose="020B0604030504040204" pitchFamily="34" charset="0"/>
                  <a:cs typeface="Verdana" panose="020B0604030504040204" pitchFamily="34" charset="0"/>
                </a:rPr>
                <a:t> as backend compilation targets to allow for modular compilation to many different platforms.</a:t>
              </a:r>
            </a:p>
          </p:txBody>
        </p:sp>
      </p:grpSp>
      <p:sp>
        <p:nvSpPr>
          <p:cNvPr id="3" name="Rectangle 2">
            <a:extLst>
              <a:ext uri="{FF2B5EF4-FFF2-40B4-BE49-F238E27FC236}">
                <a16:creationId xmlns:a16="http://schemas.microsoft.com/office/drawing/2014/main" id="{A9969BC3-F50A-D463-13C9-6596D7B88A78}"/>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7500" b="1">
                <a:latin typeface="Verdana" panose="020B0604030504040204" pitchFamily="34" charset="0"/>
                <a:ea typeface="Verdana" panose="020B0604030504040204" pitchFamily="34" charset="0"/>
                <a:cs typeface="Verdana" panose="020B0604030504040204" pitchFamily="34" charset="0"/>
              </a:rPr>
              <a:t>Technologies</a:t>
            </a:r>
          </a:p>
        </p:txBody>
      </p:sp>
    </p:spTree>
    <p:extLst>
      <p:ext uri="{BB962C8B-B14F-4D97-AF65-F5344CB8AC3E}">
        <p14:creationId xmlns:p14="http://schemas.microsoft.com/office/powerpoint/2010/main" val="755662783"/>
      </p:ext>
    </p:extLst>
  </p:cSld>
  <p:clrMapOvr>
    <a:masterClrMapping/>
  </p:clrMapOvr>
  <mc:AlternateContent xmlns:mc="http://schemas.openxmlformats.org/markup-compatibility/2006" xmlns:p14="http://schemas.microsoft.com/office/powerpoint/2010/main">
    <mc:Choice Requires="p14">
      <p:transition spd="med" p14:dur="700" advTm="2900">
        <p:fade/>
      </p:transition>
    </mc:Choice>
    <mc:Fallback xmlns="">
      <p:transition spd="med" advTm="29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000773-0EBE-1C27-06E8-A7942423EE48}"/>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13AA8951-5DCA-42A7-CE41-4BC8862B0769}"/>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DC776901-6C8E-6454-8A89-9D9FF5F63BC8}"/>
              </a:ext>
            </a:extLst>
          </p:cNvPr>
          <p:cNvGrpSpPr/>
          <p:nvPr/>
        </p:nvGrpSpPr>
        <p:grpSpPr>
          <a:xfrm>
            <a:off x="0" y="2040836"/>
            <a:ext cx="12192000" cy="4817164"/>
            <a:chOff x="0" y="2031564"/>
            <a:chExt cx="6096000" cy="4942000"/>
          </a:xfrm>
          <a:solidFill>
            <a:schemeClr val="accent1">
              <a:lumMod val="40000"/>
              <a:lumOff val="60000"/>
            </a:schemeClr>
          </a:solidFill>
          <a:effectLst/>
        </p:grpSpPr>
        <p:sp>
          <p:nvSpPr>
            <p:cNvPr id="4" name="Rectangle 3">
              <a:extLst>
                <a:ext uri="{FF2B5EF4-FFF2-40B4-BE49-F238E27FC236}">
                  <a16:creationId xmlns:a16="http://schemas.microsoft.com/office/drawing/2014/main" id="{9B7135DA-1140-D12F-A695-3F44F7280C9F}"/>
                </a:ext>
              </a:extLst>
            </p:cNvPr>
            <p:cNvSpPr/>
            <p:nvPr/>
          </p:nvSpPr>
          <p:spPr>
            <a:xfrm>
              <a:off x="0" y="2031564"/>
              <a:ext cx="6096000" cy="49420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424F39E-325C-44BC-EA5F-5E9A646E2310}"/>
                </a:ext>
              </a:extLst>
            </p:cNvPr>
            <p:cNvSpPr txBox="1"/>
            <p:nvPr/>
          </p:nvSpPr>
          <p:spPr>
            <a:xfrm>
              <a:off x="443948" y="3065889"/>
              <a:ext cx="5208104" cy="2873348"/>
            </a:xfrm>
            <a:prstGeom prst="rect">
              <a:avLst/>
            </a:prstGeom>
            <a:grpFill/>
            <a:ln>
              <a:noFill/>
            </a:ln>
          </p:spPr>
          <p:txBody>
            <a:bodyPr wrap="square" rtlCol="0">
              <a:spAutoFit/>
            </a:bodyPr>
            <a:lstStyle/>
            <a:p>
              <a:pPr algn="ctr"/>
              <a:r>
                <a:rPr lang="en-US" sz="2200">
                  <a:latin typeface="Verdana" panose="020B0604030504040204" pitchFamily="34" charset="0"/>
                  <a:ea typeface="Verdana" panose="020B0604030504040204" pitchFamily="34" charset="0"/>
                  <a:cs typeface="Verdana" panose="020B0604030504040204" pitchFamily="34" charset="0"/>
                </a:rPr>
                <a:t>All aspects of the </a:t>
              </a:r>
              <a:r>
                <a:rPr lang="en-US" sz="2200" err="1">
                  <a:latin typeface="Verdana" panose="020B0604030504040204" pitchFamily="34" charset="0"/>
                  <a:ea typeface="Verdana" panose="020B0604030504040204" pitchFamily="34" charset="0"/>
                  <a:cs typeface="Verdana" panose="020B0604030504040204" pitchFamily="34" charset="0"/>
                </a:rPr>
                <a:t>Koffect</a:t>
              </a:r>
              <a:r>
                <a:rPr lang="en-US" sz="2200">
                  <a:latin typeface="Verdana" panose="020B0604030504040204" pitchFamily="34" charset="0"/>
                  <a:ea typeface="Verdana" panose="020B0604030504040204" pitchFamily="34" charset="0"/>
                  <a:cs typeface="Verdana" panose="020B0604030504040204" pitchFamily="34" charset="0"/>
                </a:rPr>
                <a:t> compiler and virtual machine are written purely in the Kotlin programming language. </a:t>
              </a:r>
              <a:r>
                <a:rPr lang="en-US" sz="2200" err="1">
                  <a:latin typeface="Verdana" panose="020B0604030504040204" pitchFamily="34" charset="0"/>
                  <a:ea typeface="Verdana" panose="020B0604030504040204" pitchFamily="34" charset="0"/>
                  <a:cs typeface="Verdana" panose="020B0604030504040204" pitchFamily="34" charset="0"/>
                </a:rPr>
                <a:t>Koffect’s</a:t>
              </a:r>
              <a:r>
                <a:rPr lang="en-US" sz="2200">
                  <a:latin typeface="Verdana" panose="020B0604030504040204" pitchFamily="34" charset="0"/>
                  <a:ea typeface="Verdana" panose="020B0604030504040204" pitchFamily="34" charset="0"/>
                  <a:cs typeface="Verdana" panose="020B0604030504040204" pitchFamily="34" charset="0"/>
                </a:rPr>
                <a:t> repository currently relies only on the Kotlin standard library and Gradle as the build system. There are no third-party external dependencies.</a:t>
              </a:r>
            </a:p>
            <a:p>
              <a:pPr algn="ctr"/>
              <a:endParaRPr lang="en-US" sz="2200">
                <a:latin typeface="Verdana" panose="020B0604030504040204" pitchFamily="34" charset="0"/>
                <a:ea typeface="Verdana" panose="020B0604030504040204" pitchFamily="34" charset="0"/>
                <a:cs typeface="Verdana" panose="020B0604030504040204" pitchFamily="34" charset="0"/>
              </a:endParaRPr>
            </a:p>
            <a:p>
              <a:pPr algn="ctr"/>
              <a:r>
                <a:rPr lang="en-US" sz="2200">
                  <a:latin typeface="Verdana" panose="020B0604030504040204" pitchFamily="34" charset="0"/>
                  <a:ea typeface="Verdana" panose="020B0604030504040204" pitchFamily="34" charset="0"/>
                  <a:cs typeface="Verdana" panose="020B0604030504040204" pitchFamily="34" charset="0"/>
                </a:rPr>
                <a:t>Future plans for </a:t>
              </a:r>
              <a:r>
                <a:rPr lang="en-US" sz="2200" err="1">
                  <a:latin typeface="Verdana" panose="020B0604030504040204" pitchFamily="34" charset="0"/>
                  <a:ea typeface="Verdana" panose="020B0604030504040204" pitchFamily="34" charset="0"/>
                  <a:cs typeface="Verdana" panose="020B0604030504040204" pitchFamily="34" charset="0"/>
                </a:rPr>
                <a:t>Koffect</a:t>
              </a:r>
              <a:r>
                <a:rPr lang="en-US" sz="2200">
                  <a:latin typeface="Verdana" panose="020B0604030504040204" pitchFamily="34" charset="0"/>
                  <a:ea typeface="Verdana" panose="020B0604030504040204" pitchFamily="34" charset="0"/>
                  <a:cs typeface="Verdana" panose="020B0604030504040204" pitchFamily="34" charset="0"/>
                </a:rPr>
                <a:t> may require the use of LLVM and/or </a:t>
              </a:r>
              <a:r>
                <a:rPr lang="en-US" sz="2200" err="1">
                  <a:latin typeface="Verdana" panose="020B0604030504040204" pitchFamily="34" charset="0"/>
                  <a:ea typeface="Verdana" panose="020B0604030504040204" pitchFamily="34" charset="0"/>
                  <a:cs typeface="Verdana" panose="020B0604030504040204" pitchFamily="34" charset="0"/>
                </a:rPr>
                <a:t>GraalVM</a:t>
              </a:r>
              <a:r>
                <a:rPr lang="en-US" sz="2200">
                  <a:latin typeface="Verdana" panose="020B0604030504040204" pitchFamily="34" charset="0"/>
                  <a:ea typeface="Verdana" panose="020B0604030504040204" pitchFamily="34" charset="0"/>
                  <a:cs typeface="Verdana" panose="020B0604030504040204" pitchFamily="34" charset="0"/>
                </a:rPr>
                <a:t> as backend compilation targets to allow for modular compilation to many different platforms.</a:t>
              </a:r>
            </a:p>
          </p:txBody>
        </p:sp>
      </p:grpSp>
      <p:sp>
        <p:nvSpPr>
          <p:cNvPr id="3" name="Rectangle 2">
            <a:extLst>
              <a:ext uri="{FF2B5EF4-FFF2-40B4-BE49-F238E27FC236}">
                <a16:creationId xmlns:a16="http://schemas.microsoft.com/office/drawing/2014/main" id="{DB77F1E7-E424-1770-292B-D795136D92D2}"/>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7500" b="1">
                <a:latin typeface="Verdana" panose="020B0604030504040204" pitchFamily="34" charset="0"/>
                <a:ea typeface="Verdana" panose="020B0604030504040204" pitchFamily="34" charset="0"/>
                <a:cs typeface="Verdana" panose="020B0604030504040204" pitchFamily="34" charset="0"/>
              </a:rPr>
              <a:t>Technologies</a:t>
            </a:r>
          </a:p>
        </p:txBody>
      </p:sp>
    </p:spTree>
    <p:extLst>
      <p:ext uri="{BB962C8B-B14F-4D97-AF65-F5344CB8AC3E}">
        <p14:creationId xmlns:p14="http://schemas.microsoft.com/office/powerpoint/2010/main" val="1332340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8252">
        <p159:morph option="byObject"/>
      </p:transition>
    </mc:Choice>
    <mc:Fallback xmlns="">
      <p:transition spd="slow" advTm="58252">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CCBCA39-01CD-04A9-AD0D-D53997C056F2}"/>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F782F007-7280-89F9-2B8E-52A5F210F37D}"/>
              </a:ext>
            </a:extLst>
          </p:cNvPr>
          <p:cNvGrpSpPr/>
          <p:nvPr/>
        </p:nvGrpSpPr>
        <p:grpSpPr>
          <a:xfrm>
            <a:off x="0" y="2040834"/>
            <a:ext cx="6096000" cy="4817165"/>
            <a:chOff x="0" y="2040835"/>
            <a:chExt cx="6096000" cy="4817166"/>
          </a:xfrm>
          <a:solidFill>
            <a:schemeClr val="accent1">
              <a:lumMod val="40000"/>
              <a:lumOff val="60000"/>
            </a:schemeClr>
          </a:solidFill>
          <a:effectLst/>
        </p:grpSpPr>
        <p:sp>
          <p:nvSpPr>
            <p:cNvPr id="4" name="Rectangle 3">
              <a:extLst>
                <a:ext uri="{FF2B5EF4-FFF2-40B4-BE49-F238E27FC236}">
                  <a16:creationId xmlns:a16="http://schemas.microsoft.com/office/drawing/2014/main" id="{E61F07A9-1742-FEF6-DD00-861130D3EA91}"/>
                </a:ext>
              </a:extLst>
            </p:cNvPr>
            <p:cNvSpPr/>
            <p:nvPr/>
          </p:nvSpPr>
          <p:spPr>
            <a:xfrm>
              <a:off x="0" y="2040835"/>
              <a:ext cx="6096000" cy="4817166"/>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695EF39-E227-1E90-3636-46C37EF9EC37}"/>
                </a:ext>
              </a:extLst>
            </p:cNvPr>
            <p:cNvSpPr txBox="1"/>
            <p:nvPr/>
          </p:nvSpPr>
          <p:spPr>
            <a:xfrm>
              <a:off x="583096" y="2686878"/>
              <a:ext cx="5208104" cy="861774"/>
            </a:xfrm>
            <a:prstGeom prst="rect">
              <a:avLst/>
            </a:prstGeom>
            <a:grpFill/>
            <a:ln>
              <a:noFill/>
            </a:ln>
          </p:spPr>
          <p:txBody>
            <a:bodyPr wrap="square" rtlCol="0">
              <a:spAutoFit/>
            </a:bodyPr>
            <a:lstStyle/>
            <a:p>
              <a:r>
                <a:rPr lang="en-US" sz="5000">
                  <a:latin typeface="Verdana" panose="020B0604030504040204" pitchFamily="34" charset="0"/>
                  <a:ea typeface="Verdana" panose="020B0604030504040204" pitchFamily="34" charset="0"/>
                  <a:cs typeface="Verdana" panose="020B0604030504040204" pitchFamily="34" charset="0"/>
                </a:rPr>
                <a:t>Team Members</a:t>
              </a:r>
            </a:p>
          </p:txBody>
        </p:sp>
        <p:sp>
          <p:nvSpPr>
            <p:cNvPr id="10" name="TextBox 9">
              <a:extLst>
                <a:ext uri="{FF2B5EF4-FFF2-40B4-BE49-F238E27FC236}">
                  <a16:creationId xmlns:a16="http://schemas.microsoft.com/office/drawing/2014/main" id="{8CD305AB-F163-F826-66B2-E2998CBE901C}"/>
                </a:ext>
              </a:extLst>
            </p:cNvPr>
            <p:cNvSpPr txBox="1"/>
            <p:nvPr/>
          </p:nvSpPr>
          <p:spPr>
            <a:xfrm>
              <a:off x="583096" y="3836886"/>
              <a:ext cx="5208104" cy="477054"/>
            </a:xfrm>
            <a:prstGeom prst="rect">
              <a:avLst/>
            </a:prstGeom>
            <a:grpFill/>
            <a:ln>
              <a:noFill/>
            </a:ln>
          </p:spPr>
          <p:txBody>
            <a:bodyPr wrap="square" rtlCol="0">
              <a:spAutoFit/>
            </a:bodyPr>
            <a:lstStyle/>
            <a:p>
              <a:pPr algn="ctr"/>
              <a:r>
                <a:rPr lang="en-US" sz="2500">
                  <a:latin typeface="Verdana" panose="020B0604030504040204" pitchFamily="34" charset="0"/>
                  <a:ea typeface="Verdana" panose="020B0604030504040204" pitchFamily="34" charset="0"/>
                  <a:cs typeface="Verdana" panose="020B0604030504040204" pitchFamily="34" charset="0"/>
                </a:rPr>
                <a:t>Jaran Chao</a:t>
              </a:r>
            </a:p>
          </p:txBody>
        </p:sp>
      </p:grpSp>
      <p:grpSp>
        <p:nvGrpSpPr>
          <p:cNvPr id="13" name="Group 12">
            <a:extLst>
              <a:ext uri="{FF2B5EF4-FFF2-40B4-BE49-F238E27FC236}">
                <a16:creationId xmlns:a16="http://schemas.microsoft.com/office/drawing/2014/main" id="{2C53CF7F-2FF4-D7E1-8D51-846629606763}"/>
              </a:ext>
            </a:extLst>
          </p:cNvPr>
          <p:cNvGrpSpPr/>
          <p:nvPr/>
        </p:nvGrpSpPr>
        <p:grpSpPr>
          <a:xfrm>
            <a:off x="6095999" y="-4880112"/>
            <a:ext cx="6096001" cy="4817165"/>
            <a:chOff x="-2" y="2040834"/>
            <a:chExt cx="6096001" cy="4817167"/>
          </a:xfrm>
          <a:solidFill>
            <a:schemeClr val="accent1">
              <a:lumMod val="40000"/>
              <a:lumOff val="60000"/>
            </a:schemeClr>
          </a:solidFill>
          <a:effectLst/>
        </p:grpSpPr>
        <p:sp>
          <p:nvSpPr>
            <p:cNvPr id="14" name="Rectangle 13">
              <a:extLst>
                <a:ext uri="{FF2B5EF4-FFF2-40B4-BE49-F238E27FC236}">
                  <a16:creationId xmlns:a16="http://schemas.microsoft.com/office/drawing/2014/main" id="{D68CB7C2-59D7-5124-472F-0C2FAEBC2AE8}"/>
                </a:ext>
              </a:extLst>
            </p:cNvPr>
            <p:cNvSpPr/>
            <p:nvPr/>
          </p:nvSpPr>
          <p:spPr>
            <a:xfrm>
              <a:off x="-2" y="2040834"/>
              <a:ext cx="6096001" cy="481716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3AE5979-859E-E392-4D68-A612572833ED}"/>
                </a:ext>
              </a:extLst>
            </p:cNvPr>
            <p:cNvSpPr txBox="1"/>
            <p:nvPr/>
          </p:nvSpPr>
          <p:spPr>
            <a:xfrm>
              <a:off x="583096" y="2686878"/>
              <a:ext cx="5208104" cy="861774"/>
            </a:xfrm>
            <a:prstGeom prst="rect">
              <a:avLst/>
            </a:prstGeom>
            <a:solidFill>
              <a:schemeClr val="accent1">
                <a:lumMod val="20000"/>
                <a:lumOff val="80000"/>
              </a:schemeClr>
            </a:solidFill>
            <a:ln>
              <a:noFill/>
            </a:ln>
          </p:spPr>
          <p:txBody>
            <a:bodyPr wrap="square" rtlCol="0">
              <a:spAutoFit/>
            </a:bodyPr>
            <a:lstStyle/>
            <a:p>
              <a:r>
                <a:rPr lang="en-US" sz="5000">
                  <a:latin typeface="Verdana" panose="020B0604030504040204" pitchFamily="34" charset="0"/>
                  <a:ea typeface="Verdana" panose="020B0604030504040204" pitchFamily="34" charset="0"/>
                  <a:cs typeface="Verdana" panose="020B0604030504040204" pitchFamily="34" charset="0"/>
                </a:rPr>
                <a:t>Project Advisor</a:t>
              </a:r>
            </a:p>
          </p:txBody>
        </p:sp>
        <p:sp>
          <p:nvSpPr>
            <p:cNvPr id="16" name="TextBox 15">
              <a:extLst>
                <a:ext uri="{FF2B5EF4-FFF2-40B4-BE49-F238E27FC236}">
                  <a16:creationId xmlns:a16="http://schemas.microsoft.com/office/drawing/2014/main" id="{59010B11-762E-B4D6-5CA1-6B859691081E}"/>
                </a:ext>
              </a:extLst>
            </p:cNvPr>
            <p:cNvSpPr txBox="1"/>
            <p:nvPr/>
          </p:nvSpPr>
          <p:spPr>
            <a:xfrm>
              <a:off x="583096" y="3836886"/>
              <a:ext cx="5208104" cy="477054"/>
            </a:xfrm>
            <a:prstGeom prst="rect">
              <a:avLst/>
            </a:prstGeom>
            <a:solidFill>
              <a:schemeClr val="accent1">
                <a:lumMod val="20000"/>
                <a:lumOff val="80000"/>
              </a:schemeClr>
            </a:solidFill>
            <a:ln>
              <a:noFill/>
            </a:ln>
          </p:spPr>
          <p:txBody>
            <a:bodyPr wrap="square" rtlCol="0">
              <a:spAutoFit/>
            </a:bodyPr>
            <a:lstStyle/>
            <a:p>
              <a:pPr algn="ctr"/>
              <a:r>
                <a:rPr lang="en-US" sz="2500">
                  <a:latin typeface="Verdana" panose="020B0604030504040204" pitchFamily="34" charset="0"/>
                  <a:ea typeface="Verdana" panose="020B0604030504040204" pitchFamily="34" charset="0"/>
                  <a:cs typeface="Verdana" panose="020B0604030504040204" pitchFamily="34" charset="0"/>
                </a:rPr>
                <a:t>Professor William Hawkins III</a:t>
              </a:r>
            </a:p>
          </p:txBody>
        </p:sp>
      </p:grpSp>
      <p:sp>
        <p:nvSpPr>
          <p:cNvPr id="3" name="Rectangle 2">
            <a:extLst>
              <a:ext uri="{FF2B5EF4-FFF2-40B4-BE49-F238E27FC236}">
                <a16:creationId xmlns:a16="http://schemas.microsoft.com/office/drawing/2014/main" id="{19B21CCC-2E68-26CB-2A5A-425AB4A32C7C}"/>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7500" b="1">
                <a:latin typeface="Verdana" panose="020B0604030504040204" pitchFamily="34" charset="0"/>
                <a:ea typeface="Verdana" panose="020B0604030504040204" pitchFamily="34" charset="0"/>
                <a:cs typeface="Verdana" panose="020B0604030504040204" pitchFamily="34" charset="0"/>
              </a:rPr>
              <a:t>Group Members</a:t>
            </a:r>
          </a:p>
        </p:txBody>
      </p:sp>
    </p:spTree>
    <p:extLst>
      <p:ext uri="{BB962C8B-B14F-4D97-AF65-F5344CB8AC3E}">
        <p14:creationId xmlns:p14="http://schemas.microsoft.com/office/powerpoint/2010/main" val="3005729894"/>
      </p:ext>
    </p:extLst>
  </p:cSld>
  <p:clrMapOvr>
    <a:masterClrMapping/>
  </p:clrMapOvr>
  <mc:AlternateContent xmlns:mc="http://schemas.openxmlformats.org/markup-compatibility/2006" xmlns:p159="http://schemas.microsoft.com/office/powerpoint/2015/09/main">
    <mc:Choice Requires="p159">
      <p:transition spd="slow" advTm="6415">
        <p159:morph option="byObject"/>
      </p:transition>
    </mc:Choice>
    <mc:Fallback xmlns="">
      <p:transition spd="slow" advTm="6415">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9D511-CE07-0021-8CAF-7F03D8CBBC35}"/>
            </a:ext>
          </a:extLst>
        </p:cNvPr>
        <p:cNvGrpSpPr/>
        <p:nvPr/>
      </p:nvGrpSpPr>
      <p:grpSpPr>
        <a:xfrm>
          <a:off x="0" y="0"/>
          <a:ext cx="0" cy="0"/>
          <a:chOff x="0" y="0"/>
          <a:chExt cx="0" cy="0"/>
        </a:xfrm>
      </p:grpSpPr>
      <p:sp>
        <p:nvSpPr>
          <p:cNvPr id="20" name="Rectangle 19">
            <a:extLst>
              <a:ext uri="{FF2B5EF4-FFF2-40B4-BE49-F238E27FC236}">
                <a16:creationId xmlns:a16="http://schemas.microsoft.com/office/drawing/2014/main" id="{50ABF8F4-A164-61CE-255B-4B9CEBF3532B}"/>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38D77692-9FED-FC63-ADD8-B8A37C736EC4}"/>
              </a:ext>
            </a:extLst>
          </p:cNvPr>
          <p:cNvGrpSpPr/>
          <p:nvPr/>
        </p:nvGrpSpPr>
        <p:grpSpPr>
          <a:xfrm>
            <a:off x="8173271" y="-4764155"/>
            <a:ext cx="4022032" cy="4764155"/>
            <a:chOff x="8166641" y="-4764154"/>
            <a:chExt cx="4022032" cy="4764155"/>
          </a:xfrm>
        </p:grpSpPr>
        <p:sp>
          <p:nvSpPr>
            <p:cNvPr id="14" name="Rectangle 13">
              <a:extLst>
                <a:ext uri="{FF2B5EF4-FFF2-40B4-BE49-F238E27FC236}">
                  <a16:creationId xmlns:a16="http://schemas.microsoft.com/office/drawing/2014/main" id="{59B2E633-6C39-40DA-21AE-763A4AF4E48D}"/>
                </a:ext>
              </a:extLst>
            </p:cNvPr>
            <p:cNvSpPr/>
            <p:nvPr/>
          </p:nvSpPr>
          <p:spPr>
            <a:xfrm>
              <a:off x="8166641" y="-4764154"/>
              <a:ext cx="4022032" cy="476415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68A59D1-FD81-1C62-84B1-FD01E79D2928}"/>
                </a:ext>
              </a:extLst>
            </p:cNvPr>
            <p:cNvSpPr txBox="1"/>
            <p:nvPr/>
          </p:nvSpPr>
          <p:spPr>
            <a:xfrm>
              <a:off x="8242840" y="-3531714"/>
              <a:ext cx="3869635" cy="3139321"/>
            </a:xfrm>
            <a:prstGeom prst="rect">
              <a:avLst/>
            </a:prstGeom>
            <a:noFill/>
          </p:spPr>
          <p:txBody>
            <a:bodyPr wrap="square" rtlCol="0">
              <a:spAutoFit/>
            </a:bodyPr>
            <a:lstStyle/>
            <a:p>
              <a:r>
                <a:rPr lang="en-US">
                  <a:latin typeface="Verdana" panose="020B0604030504040204" pitchFamily="34" charset="0"/>
                  <a:ea typeface="Verdana" panose="020B0604030504040204" pitchFamily="34" charset="0"/>
                  <a:cs typeface="Verdana" panose="020B0604030504040204" pitchFamily="34" charset="0"/>
                </a:rPr>
                <a:t>Documentation of all project related research in design notes has served both as a timeline of the evolution of </a:t>
              </a:r>
              <a:r>
                <a:rPr lang="en-US" err="1">
                  <a:latin typeface="Verdana" panose="020B0604030504040204" pitchFamily="34" charset="0"/>
                  <a:ea typeface="Verdana" panose="020B0604030504040204" pitchFamily="34" charset="0"/>
                  <a:cs typeface="Verdana" panose="020B0604030504040204" pitchFamily="34" charset="0"/>
                </a:rPr>
                <a:t>Koffect</a:t>
              </a:r>
              <a:r>
                <a:rPr lang="en-US">
                  <a:latin typeface="Verdana" panose="020B0604030504040204" pitchFamily="34" charset="0"/>
                  <a:ea typeface="Verdana" panose="020B0604030504040204" pitchFamily="34" charset="0"/>
                  <a:cs typeface="Verdana" panose="020B0604030504040204" pitchFamily="34" charset="0"/>
                </a:rPr>
                <a:t> and unofficial documentation for the language.</a:t>
              </a:r>
            </a:p>
            <a:p>
              <a:endParaRPr lang="en-US">
                <a:latin typeface="Verdana" panose="020B0604030504040204" pitchFamily="34" charset="0"/>
                <a:ea typeface="Verdana" panose="020B0604030504040204" pitchFamily="34" charset="0"/>
                <a:cs typeface="Verdana" panose="020B0604030504040204" pitchFamily="34" charset="0"/>
              </a:endParaRPr>
            </a:p>
            <a:p>
              <a:r>
                <a:rPr lang="en-US">
                  <a:latin typeface="Verdana" panose="020B0604030504040204" pitchFamily="34" charset="0"/>
                  <a:ea typeface="Verdana" panose="020B0604030504040204" pitchFamily="34" charset="0"/>
                  <a:cs typeface="Verdana" panose="020B0604030504040204" pitchFamily="34" charset="0"/>
                </a:rPr>
                <a:t>Git and GitHub will continue to be used to document all project related changes.</a:t>
              </a:r>
            </a:p>
          </p:txBody>
        </p:sp>
        <p:sp>
          <p:nvSpPr>
            <p:cNvPr id="16" name="TextBox 15">
              <a:extLst>
                <a:ext uri="{FF2B5EF4-FFF2-40B4-BE49-F238E27FC236}">
                  <a16:creationId xmlns:a16="http://schemas.microsoft.com/office/drawing/2014/main" id="{882F5C2B-FE32-7539-0A98-0EBCC99002C7}"/>
                </a:ext>
              </a:extLst>
            </p:cNvPr>
            <p:cNvSpPr txBox="1"/>
            <p:nvPr/>
          </p:nvSpPr>
          <p:spPr>
            <a:xfrm>
              <a:off x="8246153" y="-4255202"/>
              <a:ext cx="3863008" cy="477054"/>
            </a:xfrm>
            <a:prstGeom prst="rect">
              <a:avLst/>
            </a:prstGeom>
            <a:noFill/>
          </p:spPr>
          <p:txBody>
            <a:bodyPr wrap="square" rtlCol="0">
              <a:spAutoFit/>
            </a:bodyPr>
            <a:lstStyle/>
            <a:p>
              <a:r>
                <a:rPr lang="en-US" sz="2500">
                  <a:latin typeface="Verdana" panose="020B0604030504040204" pitchFamily="34" charset="0"/>
                  <a:ea typeface="Verdana" panose="020B0604030504040204" pitchFamily="34" charset="0"/>
                  <a:cs typeface="Verdana" panose="020B0604030504040204" pitchFamily="34" charset="0"/>
                </a:rPr>
                <a:t>Documentation</a:t>
              </a:r>
            </a:p>
          </p:txBody>
        </p:sp>
      </p:grpSp>
      <p:grpSp>
        <p:nvGrpSpPr>
          <p:cNvPr id="18" name="Group 17">
            <a:extLst>
              <a:ext uri="{FF2B5EF4-FFF2-40B4-BE49-F238E27FC236}">
                <a16:creationId xmlns:a16="http://schemas.microsoft.com/office/drawing/2014/main" id="{6BB20F13-17DA-BDCE-8BAD-C3F71683654C}"/>
              </a:ext>
            </a:extLst>
          </p:cNvPr>
          <p:cNvGrpSpPr/>
          <p:nvPr/>
        </p:nvGrpSpPr>
        <p:grpSpPr>
          <a:xfrm>
            <a:off x="3856384" y="-4764156"/>
            <a:ext cx="4313574" cy="4764156"/>
            <a:chOff x="3853068" y="-4764155"/>
            <a:chExt cx="4313574" cy="4764156"/>
          </a:xfrm>
        </p:grpSpPr>
        <p:sp>
          <p:nvSpPr>
            <p:cNvPr id="13" name="Rectangle 12">
              <a:extLst>
                <a:ext uri="{FF2B5EF4-FFF2-40B4-BE49-F238E27FC236}">
                  <a16:creationId xmlns:a16="http://schemas.microsoft.com/office/drawing/2014/main" id="{C552CB47-0589-BD59-24B5-768F6ECDEE03}"/>
                </a:ext>
              </a:extLst>
            </p:cNvPr>
            <p:cNvSpPr/>
            <p:nvPr/>
          </p:nvSpPr>
          <p:spPr>
            <a:xfrm>
              <a:off x="3853068" y="-4764155"/>
              <a:ext cx="4313574" cy="4764156"/>
            </a:xfrm>
            <a:prstGeom prst="rect">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6BE09CD-0DC4-E257-7543-545C2E3A37A9}"/>
                </a:ext>
              </a:extLst>
            </p:cNvPr>
            <p:cNvSpPr txBox="1"/>
            <p:nvPr/>
          </p:nvSpPr>
          <p:spPr>
            <a:xfrm>
              <a:off x="4018719" y="-3536312"/>
              <a:ext cx="3982278" cy="3416320"/>
            </a:xfrm>
            <a:prstGeom prst="rect">
              <a:avLst/>
            </a:prstGeom>
            <a:noFill/>
          </p:spPr>
          <p:txBody>
            <a:bodyPr wrap="square" rtlCol="0">
              <a:spAutoFit/>
            </a:bodyPr>
            <a:lstStyle/>
            <a:p>
              <a:r>
                <a:rPr lang="en-US">
                  <a:latin typeface="Verdana" panose="020B0604030504040204" pitchFamily="34" charset="0"/>
                  <a:ea typeface="Verdana" panose="020B0604030504040204" pitchFamily="34" charset="0"/>
                  <a:cs typeface="Verdana" panose="020B0604030504040204" pitchFamily="34" charset="0"/>
                </a:rPr>
                <a:t>Implementation of specific subsystem prototypes has proven successful in giving a clearer structure of the compiler.</a:t>
              </a:r>
            </a:p>
            <a:p>
              <a:endParaRPr lang="en-US">
                <a:latin typeface="Verdana" panose="020B0604030504040204" pitchFamily="34" charset="0"/>
                <a:ea typeface="Verdana" panose="020B0604030504040204" pitchFamily="34" charset="0"/>
                <a:cs typeface="Verdana" panose="020B0604030504040204" pitchFamily="34" charset="0"/>
              </a:endParaRPr>
            </a:p>
            <a:p>
              <a:r>
                <a:rPr lang="en-US">
                  <a:latin typeface="Verdana" panose="020B0604030504040204" pitchFamily="34" charset="0"/>
                  <a:ea typeface="Verdana" panose="020B0604030504040204" pitchFamily="34" charset="0"/>
                  <a:cs typeface="Verdana" panose="020B0604030504040204" pitchFamily="34" charset="0"/>
                </a:rPr>
                <a:t>Promotion of the core prototypes to be ready for production are essential for the final demonstration. These core subsystems include the </a:t>
              </a:r>
              <a:r>
                <a:rPr lang="en-US" err="1">
                  <a:latin typeface="Verdana" panose="020B0604030504040204" pitchFamily="34" charset="0"/>
                  <a:ea typeface="Verdana" panose="020B0604030504040204" pitchFamily="34" charset="0"/>
                  <a:cs typeface="Verdana" panose="020B0604030504040204" pitchFamily="34" charset="0"/>
                </a:rPr>
                <a:t>Lexer</a:t>
              </a:r>
              <a:r>
                <a:rPr lang="en-US">
                  <a:latin typeface="Verdana" panose="020B0604030504040204" pitchFamily="34" charset="0"/>
                  <a:ea typeface="Verdana" panose="020B0604030504040204" pitchFamily="34" charset="0"/>
                  <a:cs typeface="Verdana" panose="020B0604030504040204" pitchFamily="34" charset="0"/>
                </a:rPr>
                <a:t>, Parser, Code Generator, and Virtual Machine.</a:t>
              </a:r>
            </a:p>
          </p:txBody>
        </p:sp>
        <p:sp>
          <p:nvSpPr>
            <p:cNvPr id="15" name="TextBox 14">
              <a:extLst>
                <a:ext uri="{FF2B5EF4-FFF2-40B4-BE49-F238E27FC236}">
                  <a16:creationId xmlns:a16="http://schemas.microsoft.com/office/drawing/2014/main" id="{9A33EAF7-C194-3E82-42B6-B5F7D2C9B4DC}"/>
                </a:ext>
              </a:extLst>
            </p:cNvPr>
            <p:cNvSpPr txBox="1"/>
            <p:nvPr/>
          </p:nvSpPr>
          <p:spPr>
            <a:xfrm>
              <a:off x="4018719" y="-4278398"/>
              <a:ext cx="3703983" cy="477054"/>
            </a:xfrm>
            <a:prstGeom prst="rect">
              <a:avLst/>
            </a:prstGeom>
            <a:noFill/>
          </p:spPr>
          <p:txBody>
            <a:bodyPr wrap="square" rtlCol="0">
              <a:spAutoFit/>
            </a:bodyPr>
            <a:lstStyle/>
            <a:p>
              <a:r>
                <a:rPr lang="en-US" sz="2500">
                  <a:latin typeface="Verdana" panose="020B0604030504040204" pitchFamily="34" charset="0"/>
                  <a:ea typeface="Verdana" panose="020B0604030504040204" pitchFamily="34" charset="0"/>
                  <a:cs typeface="Verdana" panose="020B0604030504040204" pitchFamily="34" charset="0"/>
                </a:rPr>
                <a:t>Implementation</a:t>
              </a:r>
            </a:p>
          </p:txBody>
        </p:sp>
      </p:grpSp>
      <p:grpSp>
        <p:nvGrpSpPr>
          <p:cNvPr id="17" name="Group 16">
            <a:extLst>
              <a:ext uri="{FF2B5EF4-FFF2-40B4-BE49-F238E27FC236}">
                <a16:creationId xmlns:a16="http://schemas.microsoft.com/office/drawing/2014/main" id="{C3CB43D2-6B60-3513-D08F-CF71BF4450A9}"/>
              </a:ext>
            </a:extLst>
          </p:cNvPr>
          <p:cNvGrpSpPr/>
          <p:nvPr/>
        </p:nvGrpSpPr>
        <p:grpSpPr>
          <a:xfrm>
            <a:off x="-6624" y="-4764156"/>
            <a:ext cx="3899456" cy="4764156"/>
            <a:chOff x="-6624" y="-4764156"/>
            <a:chExt cx="3899456" cy="4764156"/>
          </a:xfrm>
        </p:grpSpPr>
        <p:sp>
          <p:nvSpPr>
            <p:cNvPr id="4" name="Rectangle 3">
              <a:extLst>
                <a:ext uri="{FF2B5EF4-FFF2-40B4-BE49-F238E27FC236}">
                  <a16:creationId xmlns:a16="http://schemas.microsoft.com/office/drawing/2014/main" id="{0CBF9D13-E14D-0DEE-C85C-43D06A460789}"/>
                </a:ext>
              </a:extLst>
            </p:cNvPr>
            <p:cNvSpPr/>
            <p:nvPr/>
          </p:nvSpPr>
          <p:spPr>
            <a:xfrm>
              <a:off x="-6624" y="-4764156"/>
              <a:ext cx="3863008" cy="4764156"/>
            </a:xfrm>
            <a:prstGeom prst="rect">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F437824-D29D-FB93-00C8-67F5C61A20C9}"/>
                </a:ext>
              </a:extLst>
            </p:cNvPr>
            <p:cNvSpPr txBox="1"/>
            <p:nvPr/>
          </p:nvSpPr>
          <p:spPr>
            <a:xfrm>
              <a:off x="188849" y="-3531716"/>
              <a:ext cx="3703983" cy="3139321"/>
            </a:xfrm>
            <a:prstGeom prst="rect">
              <a:avLst/>
            </a:prstGeom>
            <a:noFill/>
          </p:spPr>
          <p:txBody>
            <a:bodyPr wrap="square" rtlCol="0">
              <a:spAutoFit/>
            </a:bodyPr>
            <a:lstStyle/>
            <a:p>
              <a:r>
                <a:rPr lang="en-US">
                  <a:latin typeface="Verdana" panose="020B0604030504040204" pitchFamily="34" charset="0"/>
                  <a:ea typeface="Verdana" panose="020B0604030504040204" pitchFamily="34" charset="0"/>
                  <a:cs typeface="Verdana" panose="020B0604030504040204" pitchFamily="34" charset="0"/>
                </a:rPr>
                <a:t>Research into many different aspects of programming languages has improved design cohesion and revealed clearer design paths.</a:t>
              </a:r>
            </a:p>
            <a:p>
              <a:endParaRPr lang="en-US">
                <a:latin typeface="Verdana" panose="020B0604030504040204" pitchFamily="34" charset="0"/>
                <a:ea typeface="Verdana" panose="020B0604030504040204" pitchFamily="34" charset="0"/>
                <a:cs typeface="Verdana" panose="020B0604030504040204" pitchFamily="34" charset="0"/>
              </a:endParaRPr>
            </a:p>
            <a:p>
              <a:r>
                <a:rPr lang="en-US">
                  <a:latin typeface="Verdana" panose="020B0604030504040204" pitchFamily="34" charset="0"/>
                  <a:ea typeface="Verdana" panose="020B0604030504040204" pitchFamily="34" charset="0"/>
                  <a:cs typeface="Verdana" panose="020B0604030504040204" pitchFamily="34" charset="0"/>
                </a:rPr>
                <a:t>More research will be conducted to better improve both the design and implementation of the </a:t>
              </a:r>
              <a:r>
                <a:rPr lang="en-US" err="1">
                  <a:latin typeface="Verdana" panose="020B0604030504040204" pitchFamily="34" charset="0"/>
                  <a:ea typeface="Verdana" panose="020B0604030504040204" pitchFamily="34" charset="0"/>
                  <a:cs typeface="Verdana" panose="020B0604030504040204" pitchFamily="34" charset="0"/>
                </a:rPr>
                <a:t>Koffect</a:t>
              </a:r>
              <a:r>
                <a:rPr lang="en-US">
                  <a:latin typeface="Verdana" panose="020B0604030504040204" pitchFamily="34" charset="0"/>
                  <a:ea typeface="Verdana" panose="020B0604030504040204" pitchFamily="34" charset="0"/>
                  <a:cs typeface="Verdana" panose="020B0604030504040204" pitchFamily="34" charset="0"/>
                </a:rPr>
                <a:t> language.</a:t>
              </a:r>
            </a:p>
          </p:txBody>
        </p:sp>
        <p:sp>
          <p:nvSpPr>
            <p:cNvPr id="7" name="TextBox 6">
              <a:extLst>
                <a:ext uri="{FF2B5EF4-FFF2-40B4-BE49-F238E27FC236}">
                  <a16:creationId xmlns:a16="http://schemas.microsoft.com/office/drawing/2014/main" id="{76529EB2-D65C-9B7B-FA2B-5C9FDF4B6D2C}"/>
                </a:ext>
              </a:extLst>
            </p:cNvPr>
            <p:cNvSpPr txBox="1"/>
            <p:nvPr/>
          </p:nvSpPr>
          <p:spPr>
            <a:xfrm>
              <a:off x="152401" y="-4265899"/>
              <a:ext cx="3703983" cy="477054"/>
            </a:xfrm>
            <a:prstGeom prst="rect">
              <a:avLst/>
            </a:prstGeom>
            <a:noFill/>
          </p:spPr>
          <p:txBody>
            <a:bodyPr wrap="square" rtlCol="0">
              <a:spAutoFit/>
            </a:bodyPr>
            <a:lstStyle/>
            <a:p>
              <a:r>
                <a:rPr lang="en-US" sz="2500">
                  <a:latin typeface="Verdana" panose="020B0604030504040204" pitchFamily="34" charset="0"/>
                  <a:ea typeface="Verdana" panose="020B0604030504040204" pitchFamily="34" charset="0"/>
                  <a:cs typeface="Verdana" panose="020B0604030504040204" pitchFamily="34" charset="0"/>
                </a:rPr>
                <a:t>Research</a:t>
              </a:r>
            </a:p>
          </p:txBody>
        </p:sp>
      </p:grpSp>
      <p:sp>
        <p:nvSpPr>
          <p:cNvPr id="3" name="Rectangle 2">
            <a:extLst>
              <a:ext uri="{FF2B5EF4-FFF2-40B4-BE49-F238E27FC236}">
                <a16:creationId xmlns:a16="http://schemas.microsoft.com/office/drawing/2014/main" id="{2776D05D-7A43-93EE-C483-A7394DBF4220}"/>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7500" b="1">
                <a:latin typeface="Verdana" panose="020B0604030504040204" pitchFamily="34" charset="0"/>
                <a:ea typeface="Verdana" panose="020B0604030504040204" pitchFamily="34" charset="0"/>
                <a:cs typeface="Verdana" panose="020B0604030504040204" pitchFamily="34" charset="0"/>
              </a:rPr>
              <a:t>Review of Progress</a:t>
            </a:r>
          </a:p>
        </p:txBody>
      </p:sp>
    </p:spTree>
    <p:extLst>
      <p:ext uri="{BB962C8B-B14F-4D97-AF65-F5344CB8AC3E}">
        <p14:creationId xmlns:p14="http://schemas.microsoft.com/office/powerpoint/2010/main" val="668072567"/>
      </p:ext>
    </p:extLst>
  </p:cSld>
  <p:clrMapOvr>
    <a:masterClrMapping/>
  </p:clrMapOvr>
  <mc:AlternateContent xmlns:mc="http://schemas.openxmlformats.org/markup-compatibility/2006" xmlns:p14="http://schemas.microsoft.com/office/powerpoint/2010/main">
    <mc:Choice Requires="p14">
      <p:transition spd="med" p14:dur="700" advTm="18214">
        <p:fade/>
      </p:transition>
    </mc:Choice>
    <mc:Fallback xmlns="">
      <p:transition spd="med" advTm="18214">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3EF7A-77BC-6D19-3AA4-1A8657C79DB9}"/>
            </a:ext>
          </a:extLst>
        </p:cNvPr>
        <p:cNvGrpSpPr/>
        <p:nvPr/>
      </p:nvGrpSpPr>
      <p:grpSpPr>
        <a:xfrm>
          <a:off x="0" y="0"/>
          <a:ext cx="0" cy="0"/>
          <a:chOff x="0" y="0"/>
          <a:chExt cx="0" cy="0"/>
        </a:xfrm>
      </p:grpSpPr>
      <p:sp>
        <p:nvSpPr>
          <p:cNvPr id="20" name="Rectangle 19">
            <a:extLst>
              <a:ext uri="{FF2B5EF4-FFF2-40B4-BE49-F238E27FC236}">
                <a16:creationId xmlns:a16="http://schemas.microsoft.com/office/drawing/2014/main" id="{463D62C4-90E1-E1CB-C4B0-C134F30345A4}"/>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BD94B691-5C46-E11A-4566-66F61E350F20}"/>
              </a:ext>
            </a:extLst>
          </p:cNvPr>
          <p:cNvGrpSpPr/>
          <p:nvPr/>
        </p:nvGrpSpPr>
        <p:grpSpPr>
          <a:xfrm>
            <a:off x="8173271" y="-4764155"/>
            <a:ext cx="4022032" cy="4764155"/>
            <a:chOff x="8166641" y="-4764154"/>
            <a:chExt cx="4022032" cy="4764155"/>
          </a:xfrm>
        </p:grpSpPr>
        <p:sp>
          <p:nvSpPr>
            <p:cNvPr id="14" name="Rectangle 13">
              <a:extLst>
                <a:ext uri="{FF2B5EF4-FFF2-40B4-BE49-F238E27FC236}">
                  <a16:creationId xmlns:a16="http://schemas.microsoft.com/office/drawing/2014/main" id="{B8EA6CF9-658A-0CC9-EA39-D37284FA0C75}"/>
                </a:ext>
              </a:extLst>
            </p:cNvPr>
            <p:cNvSpPr/>
            <p:nvPr/>
          </p:nvSpPr>
          <p:spPr>
            <a:xfrm>
              <a:off x="8166641" y="-4764154"/>
              <a:ext cx="4022032" cy="476415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F5FF274-9DCC-5715-B3F3-BB25C62F356E}"/>
                </a:ext>
              </a:extLst>
            </p:cNvPr>
            <p:cNvSpPr txBox="1"/>
            <p:nvPr/>
          </p:nvSpPr>
          <p:spPr>
            <a:xfrm>
              <a:off x="8242840" y="-3531714"/>
              <a:ext cx="3869635" cy="3139321"/>
            </a:xfrm>
            <a:prstGeom prst="rect">
              <a:avLst/>
            </a:prstGeom>
            <a:noFill/>
          </p:spPr>
          <p:txBody>
            <a:bodyPr wrap="square" rtlCol="0">
              <a:spAutoFit/>
            </a:bodyPr>
            <a:lstStyle/>
            <a:p>
              <a:r>
                <a:rPr lang="en-US">
                  <a:latin typeface="Verdana" panose="020B0604030504040204" pitchFamily="34" charset="0"/>
                  <a:ea typeface="Verdana" panose="020B0604030504040204" pitchFamily="34" charset="0"/>
                  <a:cs typeface="Verdana" panose="020B0604030504040204" pitchFamily="34" charset="0"/>
                </a:rPr>
                <a:t>Documentation of all project related research in design notes has served both as a timeline of the evolution of </a:t>
              </a:r>
              <a:r>
                <a:rPr lang="en-US" err="1">
                  <a:latin typeface="Verdana" panose="020B0604030504040204" pitchFamily="34" charset="0"/>
                  <a:ea typeface="Verdana" panose="020B0604030504040204" pitchFamily="34" charset="0"/>
                  <a:cs typeface="Verdana" panose="020B0604030504040204" pitchFamily="34" charset="0"/>
                </a:rPr>
                <a:t>Koffect</a:t>
              </a:r>
              <a:r>
                <a:rPr lang="en-US">
                  <a:latin typeface="Verdana" panose="020B0604030504040204" pitchFamily="34" charset="0"/>
                  <a:ea typeface="Verdana" panose="020B0604030504040204" pitchFamily="34" charset="0"/>
                  <a:cs typeface="Verdana" panose="020B0604030504040204" pitchFamily="34" charset="0"/>
                </a:rPr>
                <a:t> and unofficial documentation for the language.</a:t>
              </a:r>
            </a:p>
            <a:p>
              <a:endParaRPr lang="en-US">
                <a:latin typeface="Verdana" panose="020B0604030504040204" pitchFamily="34" charset="0"/>
                <a:ea typeface="Verdana" panose="020B0604030504040204" pitchFamily="34" charset="0"/>
                <a:cs typeface="Verdana" panose="020B0604030504040204" pitchFamily="34" charset="0"/>
              </a:endParaRPr>
            </a:p>
            <a:p>
              <a:r>
                <a:rPr lang="en-US">
                  <a:latin typeface="Verdana" panose="020B0604030504040204" pitchFamily="34" charset="0"/>
                  <a:ea typeface="Verdana" panose="020B0604030504040204" pitchFamily="34" charset="0"/>
                  <a:cs typeface="Verdana" panose="020B0604030504040204" pitchFamily="34" charset="0"/>
                </a:rPr>
                <a:t>Git and GitHub will continue to be used to document all project related changes.</a:t>
              </a:r>
            </a:p>
          </p:txBody>
        </p:sp>
        <p:sp>
          <p:nvSpPr>
            <p:cNvPr id="16" name="TextBox 15">
              <a:extLst>
                <a:ext uri="{FF2B5EF4-FFF2-40B4-BE49-F238E27FC236}">
                  <a16:creationId xmlns:a16="http://schemas.microsoft.com/office/drawing/2014/main" id="{760E8DCF-609B-243F-7A10-D6A1877D558B}"/>
                </a:ext>
              </a:extLst>
            </p:cNvPr>
            <p:cNvSpPr txBox="1"/>
            <p:nvPr/>
          </p:nvSpPr>
          <p:spPr>
            <a:xfrm>
              <a:off x="8246153" y="-4255202"/>
              <a:ext cx="3863008" cy="477054"/>
            </a:xfrm>
            <a:prstGeom prst="rect">
              <a:avLst/>
            </a:prstGeom>
            <a:noFill/>
          </p:spPr>
          <p:txBody>
            <a:bodyPr wrap="square" rtlCol="0">
              <a:spAutoFit/>
            </a:bodyPr>
            <a:lstStyle/>
            <a:p>
              <a:r>
                <a:rPr lang="en-US" sz="2500">
                  <a:latin typeface="Verdana" panose="020B0604030504040204" pitchFamily="34" charset="0"/>
                  <a:ea typeface="Verdana" panose="020B0604030504040204" pitchFamily="34" charset="0"/>
                  <a:cs typeface="Verdana" panose="020B0604030504040204" pitchFamily="34" charset="0"/>
                </a:rPr>
                <a:t>Documentation</a:t>
              </a:r>
            </a:p>
          </p:txBody>
        </p:sp>
      </p:grpSp>
      <p:grpSp>
        <p:nvGrpSpPr>
          <p:cNvPr id="18" name="Group 17">
            <a:extLst>
              <a:ext uri="{FF2B5EF4-FFF2-40B4-BE49-F238E27FC236}">
                <a16:creationId xmlns:a16="http://schemas.microsoft.com/office/drawing/2014/main" id="{9CEFE33A-3466-33E2-D576-8D0B1EDFE324}"/>
              </a:ext>
            </a:extLst>
          </p:cNvPr>
          <p:cNvGrpSpPr/>
          <p:nvPr/>
        </p:nvGrpSpPr>
        <p:grpSpPr>
          <a:xfrm>
            <a:off x="3856384" y="-4764156"/>
            <a:ext cx="4313574" cy="4764156"/>
            <a:chOff x="3853068" y="-4764155"/>
            <a:chExt cx="4313574" cy="4764156"/>
          </a:xfrm>
        </p:grpSpPr>
        <p:sp>
          <p:nvSpPr>
            <p:cNvPr id="13" name="Rectangle 12">
              <a:extLst>
                <a:ext uri="{FF2B5EF4-FFF2-40B4-BE49-F238E27FC236}">
                  <a16:creationId xmlns:a16="http://schemas.microsoft.com/office/drawing/2014/main" id="{E179EF8E-995B-C752-0152-7B5FA73F7BEF}"/>
                </a:ext>
              </a:extLst>
            </p:cNvPr>
            <p:cNvSpPr/>
            <p:nvPr/>
          </p:nvSpPr>
          <p:spPr>
            <a:xfrm>
              <a:off x="3853068" y="-4764155"/>
              <a:ext cx="4313574" cy="4764156"/>
            </a:xfrm>
            <a:prstGeom prst="rect">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8C39A3D-3351-BF2A-2990-3C03A4B38381}"/>
                </a:ext>
              </a:extLst>
            </p:cNvPr>
            <p:cNvSpPr txBox="1"/>
            <p:nvPr/>
          </p:nvSpPr>
          <p:spPr>
            <a:xfrm>
              <a:off x="4018719" y="-3536312"/>
              <a:ext cx="3982278" cy="3416320"/>
            </a:xfrm>
            <a:prstGeom prst="rect">
              <a:avLst/>
            </a:prstGeom>
            <a:noFill/>
          </p:spPr>
          <p:txBody>
            <a:bodyPr wrap="square" rtlCol="0">
              <a:spAutoFit/>
            </a:bodyPr>
            <a:lstStyle/>
            <a:p>
              <a:r>
                <a:rPr lang="en-US">
                  <a:latin typeface="Verdana" panose="020B0604030504040204" pitchFamily="34" charset="0"/>
                  <a:ea typeface="Verdana" panose="020B0604030504040204" pitchFamily="34" charset="0"/>
                  <a:cs typeface="Verdana" panose="020B0604030504040204" pitchFamily="34" charset="0"/>
                </a:rPr>
                <a:t>Implementation of specific subsystem prototypes has proven successful in giving a clearer structure of the compiler.</a:t>
              </a:r>
            </a:p>
            <a:p>
              <a:endParaRPr lang="en-US">
                <a:latin typeface="Verdana" panose="020B0604030504040204" pitchFamily="34" charset="0"/>
                <a:ea typeface="Verdana" panose="020B0604030504040204" pitchFamily="34" charset="0"/>
                <a:cs typeface="Verdana" panose="020B0604030504040204" pitchFamily="34" charset="0"/>
              </a:endParaRPr>
            </a:p>
            <a:p>
              <a:r>
                <a:rPr lang="en-US">
                  <a:latin typeface="Verdana" panose="020B0604030504040204" pitchFamily="34" charset="0"/>
                  <a:ea typeface="Verdana" panose="020B0604030504040204" pitchFamily="34" charset="0"/>
                  <a:cs typeface="Verdana" panose="020B0604030504040204" pitchFamily="34" charset="0"/>
                </a:rPr>
                <a:t>Promotion of the core prototypes to be ready for production are essential for the final demonstration. These core subsystems include the </a:t>
              </a:r>
              <a:r>
                <a:rPr lang="en-US" err="1">
                  <a:latin typeface="Verdana" panose="020B0604030504040204" pitchFamily="34" charset="0"/>
                  <a:ea typeface="Verdana" panose="020B0604030504040204" pitchFamily="34" charset="0"/>
                  <a:cs typeface="Verdana" panose="020B0604030504040204" pitchFamily="34" charset="0"/>
                </a:rPr>
                <a:t>Lexer</a:t>
              </a:r>
              <a:r>
                <a:rPr lang="en-US">
                  <a:latin typeface="Verdana" panose="020B0604030504040204" pitchFamily="34" charset="0"/>
                  <a:ea typeface="Verdana" panose="020B0604030504040204" pitchFamily="34" charset="0"/>
                  <a:cs typeface="Verdana" panose="020B0604030504040204" pitchFamily="34" charset="0"/>
                </a:rPr>
                <a:t>, Parser, Code Generator, and Virtual Machine.</a:t>
              </a:r>
            </a:p>
          </p:txBody>
        </p:sp>
        <p:sp>
          <p:nvSpPr>
            <p:cNvPr id="15" name="TextBox 14">
              <a:extLst>
                <a:ext uri="{FF2B5EF4-FFF2-40B4-BE49-F238E27FC236}">
                  <a16:creationId xmlns:a16="http://schemas.microsoft.com/office/drawing/2014/main" id="{CA8D2C47-42EC-ED35-28BA-A3E34E798742}"/>
                </a:ext>
              </a:extLst>
            </p:cNvPr>
            <p:cNvSpPr txBox="1"/>
            <p:nvPr/>
          </p:nvSpPr>
          <p:spPr>
            <a:xfrm>
              <a:off x="4018719" y="-4278398"/>
              <a:ext cx="3703983" cy="477054"/>
            </a:xfrm>
            <a:prstGeom prst="rect">
              <a:avLst/>
            </a:prstGeom>
            <a:noFill/>
          </p:spPr>
          <p:txBody>
            <a:bodyPr wrap="square" rtlCol="0">
              <a:spAutoFit/>
            </a:bodyPr>
            <a:lstStyle/>
            <a:p>
              <a:r>
                <a:rPr lang="en-US" sz="2500">
                  <a:latin typeface="Verdana" panose="020B0604030504040204" pitchFamily="34" charset="0"/>
                  <a:ea typeface="Verdana" panose="020B0604030504040204" pitchFamily="34" charset="0"/>
                  <a:cs typeface="Verdana" panose="020B0604030504040204" pitchFamily="34" charset="0"/>
                </a:rPr>
                <a:t>Implementation</a:t>
              </a:r>
            </a:p>
          </p:txBody>
        </p:sp>
      </p:grpSp>
      <p:grpSp>
        <p:nvGrpSpPr>
          <p:cNvPr id="17" name="Group 16">
            <a:extLst>
              <a:ext uri="{FF2B5EF4-FFF2-40B4-BE49-F238E27FC236}">
                <a16:creationId xmlns:a16="http://schemas.microsoft.com/office/drawing/2014/main" id="{0C3BCEF3-2031-D18F-72F0-25CAC00B6C28}"/>
              </a:ext>
            </a:extLst>
          </p:cNvPr>
          <p:cNvGrpSpPr/>
          <p:nvPr/>
        </p:nvGrpSpPr>
        <p:grpSpPr>
          <a:xfrm>
            <a:off x="0" y="2093844"/>
            <a:ext cx="3899456" cy="4764156"/>
            <a:chOff x="0" y="2093844"/>
            <a:chExt cx="3899456" cy="4764156"/>
          </a:xfrm>
        </p:grpSpPr>
        <p:sp>
          <p:nvSpPr>
            <p:cNvPr id="4" name="Rectangle 3">
              <a:extLst>
                <a:ext uri="{FF2B5EF4-FFF2-40B4-BE49-F238E27FC236}">
                  <a16:creationId xmlns:a16="http://schemas.microsoft.com/office/drawing/2014/main" id="{291D4138-CEE8-5458-D9EA-636F25C56A7C}"/>
                </a:ext>
              </a:extLst>
            </p:cNvPr>
            <p:cNvSpPr/>
            <p:nvPr/>
          </p:nvSpPr>
          <p:spPr>
            <a:xfrm>
              <a:off x="0" y="2093844"/>
              <a:ext cx="3863008" cy="4764156"/>
            </a:xfrm>
            <a:prstGeom prst="rect">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905F182-76E7-D0D1-3B1D-363A9FF89BED}"/>
                </a:ext>
              </a:extLst>
            </p:cNvPr>
            <p:cNvSpPr txBox="1"/>
            <p:nvPr/>
          </p:nvSpPr>
          <p:spPr>
            <a:xfrm>
              <a:off x="195473" y="3326284"/>
              <a:ext cx="3703983" cy="3139321"/>
            </a:xfrm>
            <a:prstGeom prst="rect">
              <a:avLst/>
            </a:prstGeom>
            <a:noFill/>
          </p:spPr>
          <p:txBody>
            <a:bodyPr wrap="square" rtlCol="0">
              <a:spAutoFit/>
            </a:bodyPr>
            <a:lstStyle/>
            <a:p>
              <a:r>
                <a:rPr lang="en-US">
                  <a:latin typeface="Verdana" panose="020B0604030504040204" pitchFamily="34" charset="0"/>
                  <a:ea typeface="Verdana" panose="020B0604030504040204" pitchFamily="34" charset="0"/>
                  <a:cs typeface="Verdana" panose="020B0604030504040204" pitchFamily="34" charset="0"/>
                </a:rPr>
                <a:t>Research into many different aspects of programming languages has improved design cohesion and revealed clearer design paths.</a:t>
              </a:r>
            </a:p>
            <a:p>
              <a:endParaRPr lang="en-US">
                <a:latin typeface="Verdana" panose="020B0604030504040204" pitchFamily="34" charset="0"/>
                <a:ea typeface="Verdana" panose="020B0604030504040204" pitchFamily="34" charset="0"/>
                <a:cs typeface="Verdana" panose="020B0604030504040204" pitchFamily="34" charset="0"/>
              </a:endParaRPr>
            </a:p>
            <a:p>
              <a:r>
                <a:rPr lang="en-US">
                  <a:latin typeface="Verdana" panose="020B0604030504040204" pitchFamily="34" charset="0"/>
                  <a:ea typeface="Verdana" panose="020B0604030504040204" pitchFamily="34" charset="0"/>
                  <a:cs typeface="Verdana" panose="020B0604030504040204" pitchFamily="34" charset="0"/>
                </a:rPr>
                <a:t>More research will be conducted to better improve both the design and implementation of the </a:t>
              </a:r>
              <a:r>
                <a:rPr lang="en-US" err="1">
                  <a:latin typeface="Verdana" panose="020B0604030504040204" pitchFamily="34" charset="0"/>
                  <a:ea typeface="Verdana" panose="020B0604030504040204" pitchFamily="34" charset="0"/>
                  <a:cs typeface="Verdana" panose="020B0604030504040204" pitchFamily="34" charset="0"/>
                </a:rPr>
                <a:t>Koffect</a:t>
              </a:r>
              <a:r>
                <a:rPr lang="en-US">
                  <a:latin typeface="Verdana" panose="020B0604030504040204" pitchFamily="34" charset="0"/>
                  <a:ea typeface="Verdana" panose="020B0604030504040204" pitchFamily="34" charset="0"/>
                  <a:cs typeface="Verdana" panose="020B0604030504040204" pitchFamily="34" charset="0"/>
                </a:rPr>
                <a:t> language.</a:t>
              </a:r>
            </a:p>
          </p:txBody>
        </p:sp>
        <p:sp>
          <p:nvSpPr>
            <p:cNvPr id="7" name="TextBox 6">
              <a:extLst>
                <a:ext uri="{FF2B5EF4-FFF2-40B4-BE49-F238E27FC236}">
                  <a16:creationId xmlns:a16="http://schemas.microsoft.com/office/drawing/2014/main" id="{36F54D22-FDE6-134B-3990-0A3548092BA3}"/>
                </a:ext>
              </a:extLst>
            </p:cNvPr>
            <p:cNvSpPr txBox="1"/>
            <p:nvPr/>
          </p:nvSpPr>
          <p:spPr>
            <a:xfrm>
              <a:off x="159025" y="2592101"/>
              <a:ext cx="3703983" cy="477054"/>
            </a:xfrm>
            <a:prstGeom prst="rect">
              <a:avLst/>
            </a:prstGeom>
            <a:noFill/>
          </p:spPr>
          <p:txBody>
            <a:bodyPr wrap="square" rtlCol="0">
              <a:spAutoFit/>
            </a:bodyPr>
            <a:lstStyle/>
            <a:p>
              <a:r>
                <a:rPr lang="en-US" sz="2500">
                  <a:latin typeface="Verdana" panose="020B0604030504040204" pitchFamily="34" charset="0"/>
                  <a:ea typeface="Verdana" panose="020B0604030504040204" pitchFamily="34" charset="0"/>
                  <a:cs typeface="Verdana" panose="020B0604030504040204" pitchFamily="34" charset="0"/>
                </a:rPr>
                <a:t>Research</a:t>
              </a:r>
            </a:p>
          </p:txBody>
        </p:sp>
      </p:grpSp>
      <p:sp>
        <p:nvSpPr>
          <p:cNvPr id="3" name="Rectangle 2">
            <a:extLst>
              <a:ext uri="{FF2B5EF4-FFF2-40B4-BE49-F238E27FC236}">
                <a16:creationId xmlns:a16="http://schemas.microsoft.com/office/drawing/2014/main" id="{365AC834-3953-2647-B1B4-D76109D97134}"/>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7500" b="1">
                <a:latin typeface="Verdana" panose="020B0604030504040204" pitchFamily="34" charset="0"/>
                <a:ea typeface="Verdana" panose="020B0604030504040204" pitchFamily="34" charset="0"/>
                <a:cs typeface="Verdana" panose="020B0604030504040204" pitchFamily="34" charset="0"/>
              </a:rPr>
              <a:t>Review of Progress</a:t>
            </a:r>
          </a:p>
        </p:txBody>
      </p:sp>
    </p:spTree>
    <p:extLst>
      <p:ext uri="{BB962C8B-B14F-4D97-AF65-F5344CB8AC3E}">
        <p14:creationId xmlns:p14="http://schemas.microsoft.com/office/powerpoint/2010/main" val="3034524789"/>
      </p:ext>
    </p:extLst>
  </p:cSld>
  <p:clrMapOvr>
    <a:masterClrMapping/>
  </p:clrMapOvr>
  <mc:AlternateContent xmlns:mc="http://schemas.openxmlformats.org/markup-compatibility/2006" xmlns:p159="http://schemas.microsoft.com/office/powerpoint/2015/09/main">
    <mc:Choice Requires="p159">
      <p:transition spd="slow" advTm="18214">
        <p159:morph option="byObject"/>
      </p:transition>
    </mc:Choice>
    <mc:Fallback xmlns="">
      <p:transition spd="slow" advTm="18214">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4C9190-516A-E1E1-E723-B3EE777C42C8}"/>
            </a:ext>
          </a:extLst>
        </p:cNvPr>
        <p:cNvGrpSpPr/>
        <p:nvPr/>
      </p:nvGrpSpPr>
      <p:grpSpPr>
        <a:xfrm>
          <a:off x="0" y="0"/>
          <a:ext cx="0" cy="0"/>
          <a:chOff x="0" y="0"/>
          <a:chExt cx="0" cy="0"/>
        </a:xfrm>
      </p:grpSpPr>
      <p:sp>
        <p:nvSpPr>
          <p:cNvPr id="20" name="Rectangle 19">
            <a:extLst>
              <a:ext uri="{FF2B5EF4-FFF2-40B4-BE49-F238E27FC236}">
                <a16:creationId xmlns:a16="http://schemas.microsoft.com/office/drawing/2014/main" id="{65BAB542-BCFF-C37C-7C56-9C658B3C4868}"/>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811D8CD2-8C99-B6A9-BB8C-A1407434E492}"/>
              </a:ext>
            </a:extLst>
          </p:cNvPr>
          <p:cNvGrpSpPr/>
          <p:nvPr/>
        </p:nvGrpSpPr>
        <p:grpSpPr>
          <a:xfrm>
            <a:off x="8173271" y="-4764155"/>
            <a:ext cx="4022032" cy="4764155"/>
            <a:chOff x="8166641" y="-4764154"/>
            <a:chExt cx="4022032" cy="4764155"/>
          </a:xfrm>
        </p:grpSpPr>
        <p:sp>
          <p:nvSpPr>
            <p:cNvPr id="14" name="Rectangle 13">
              <a:extLst>
                <a:ext uri="{FF2B5EF4-FFF2-40B4-BE49-F238E27FC236}">
                  <a16:creationId xmlns:a16="http://schemas.microsoft.com/office/drawing/2014/main" id="{F1D4F609-578C-60A9-E83E-4E8D5B3BBC07}"/>
                </a:ext>
              </a:extLst>
            </p:cNvPr>
            <p:cNvSpPr/>
            <p:nvPr/>
          </p:nvSpPr>
          <p:spPr>
            <a:xfrm>
              <a:off x="8166641" y="-4764154"/>
              <a:ext cx="4022032" cy="476415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7F28032-6FE8-3A8F-C60A-41B53D61A409}"/>
                </a:ext>
              </a:extLst>
            </p:cNvPr>
            <p:cNvSpPr txBox="1"/>
            <p:nvPr/>
          </p:nvSpPr>
          <p:spPr>
            <a:xfrm>
              <a:off x="8242840" y="-3531714"/>
              <a:ext cx="3869635" cy="3139321"/>
            </a:xfrm>
            <a:prstGeom prst="rect">
              <a:avLst/>
            </a:prstGeom>
            <a:noFill/>
          </p:spPr>
          <p:txBody>
            <a:bodyPr wrap="square" rtlCol="0">
              <a:spAutoFit/>
            </a:bodyPr>
            <a:lstStyle/>
            <a:p>
              <a:r>
                <a:rPr lang="en-US">
                  <a:latin typeface="Verdana" panose="020B0604030504040204" pitchFamily="34" charset="0"/>
                  <a:ea typeface="Verdana" panose="020B0604030504040204" pitchFamily="34" charset="0"/>
                  <a:cs typeface="Verdana" panose="020B0604030504040204" pitchFamily="34" charset="0"/>
                </a:rPr>
                <a:t>Documentation of all project related research in design notes has served both as a timeline of the evolution of </a:t>
              </a:r>
              <a:r>
                <a:rPr lang="en-US" err="1">
                  <a:latin typeface="Verdana" panose="020B0604030504040204" pitchFamily="34" charset="0"/>
                  <a:ea typeface="Verdana" panose="020B0604030504040204" pitchFamily="34" charset="0"/>
                  <a:cs typeface="Verdana" panose="020B0604030504040204" pitchFamily="34" charset="0"/>
                </a:rPr>
                <a:t>Koffect</a:t>
              </a:r>
              <a:r>
                <a:rPr lang="en-US">
                  <a:latin typeface="Verdana" panose="020B0604030504040204" pitchFamily="34" charset="0"/>
                  <a:ea typeface="Verdana" panose="020B0604030504040204" pitchFamily="34" charset="0"/>
                  <a:cs typeface="Verdana" panose="020B0604030504040204" pitchFamily="34" charset="0"/>
                </a:rPr>
                <a:t> and unofficial documentation for the language.</a:t>
              </a:r>
            </a:p>
            <a:p>
              <a:endParaRPr lang="en-US">
                <a:latin typeface="Verdana" panose="020B0604030504040204" pitchFamily="34" charset="0"/>
                <a:ea typeface="Verdana" panose="020B0604030504040204" pitchFamily="34" charset="0"/>
                <a:cs typeface="Verdana" panose="020B0604030504040204" pitchFamily="34" charset="0"/>
              </a:endParaRPr>
            </a:p>
            <a:p>
              <a:r>
                <a:rPr lang="en-US">
                  <a:latin typeface="Verdana" panose="020B0604030504040204" pitchFamily="34" charset="0"/>
                  <a:ea typeface="Verdana" panose="020B0604030504040204" pitchFamily="34" charset="0"/>
                  <a:cs typeface="Verdana" panose="020B0604030504040204" pitchFamily="34" charset="0"/>
                </a:rPr>
                <a:t>Git and GitHub will continue to be used to document all project related changes.</a:t>
              </a:r>
            </a:p>
          </p:txBody>
        </p:sp>
        <p:sp>
          <p:nvSpPr>
            <p:cNvPr id="16" name="TextBox 15">
              <a:extLst>
                <a:ext uri="{FF2B5EF4-FFF2-40B4-BE49-F238E27FC236}">
                  <a16:creationId xmlns:a16="http://schemas.microsoft.com/office/drawing/2014/main" id="{54B1FACE-0E25-C5DF-FE94-BF5E4567240F}"/>
                </a:ext>
              </a:extLst>
            </p:cNvPr>
            <p:cNvSpPr txBox="1"/>
            <p:nvPr/>
          </p:nvSpPr>
          <p:spPr>
            <a:xfrm>
              <a:off x="8246153" y="-4255202"/>
              <a:ext cx="3863008" cy="477054"/>
            </a:xfrm>
            <a:prstGeom prst="rect">
              <a:avLst/>
            </a:prstGeom>
            <a:noFill/>
          </p:spPr>
          <p:txBody>
            <a:bodyPr wrap="square" rtlCol="0">
              <a:spAutoFit/>
            </a:bodyPr>
            <a:lstStyle/>
            <a:p>
              <a:r>
                <a:rPr lang="en-US" sz="2500">
                  <a:latin typeface="Verdana" panose="020B0604030504040204" pitchFamily="34" charset="0"/>
                  <a:ea typeface="Verdana" panose="020B0604030504040204" pitchFamily="34" charset="0"/>
                  <a:cs typeface="Verdana" panose="020B0604030504040204" pitchFamily="34" charset="0"/>
                </a:rPr>
                <a:t>Documentation</a:t>
              </a:r>
            </a:p>
          </p:txBody>
        </p:sp>
      </p:grpSp>
      <p:grpSp>
        <p:nvGrpSpPr>
          <p:cNvPr id="18" name="Group 17">
            <a:extLst>
              <a:ext uri="{FF2B5EF4-FFF2-40B4-BE49-F238E27FC236}">
                <a16:creationId xmlns:a16="http://schemas.microsoft.com/office/drawing/2014/main" id="{E3897A64-FD0B-4801-6923-76E96BA5E29F}"/>
              </a:ext>
            </a:extLst>
          </p:cNvPr>
          <p:cNvGrpSpPr/>
          <p:nvPr/>
        </p:nvGrpSpPr>
        <p:grpSpPr>
          <a:xfrm>
            <a:off x="3859697" y="2093844"/>
            <a:ext cx="4313574" cy="4764156"/>
            <a:chOff x="3856381" y="2093845"/>
            <a:chExt cx="4313574" cy="4764156"/>
          </a:xfrm>
        </p:grpSpPr>
        <p:sp>
          <p:nvSpPr>
            <p:cNvPr id="13" name="Rectangle 12">
              <a:extLst>
                <a:ext uri="{FF2B5EF4-FFF2-40B4-BE49-F238E27FC236}">
                  <a16:creationId xmlns:a16="http://schemas.microsoft.com/office/drawing/2014/main" id="{191E05E8-0E69-912E-3882-E45DBAE5B81A}"/>
                </a:ext>
              </a:extLst>
            </p:cNvPr>
            <p:cNvSpPr/>
            <p:nvPr/>
          </p:nvSpPr>
          <p:spPr>
            <a:xfrm>
              <a:off x="3856381" y="2093845"/>
              <a:ext cx="4313574" cy="4764156"/>
            </a:xfrm>
            <a:prstGeom prst="rect">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BE4DBAC-6983-0867-59B8-3F7D4C4849B5}"/>
                </a:ext>
              </a:extLst>
            </p:cNvPr>
            <p:cNvSpPr txBox="1"/>
            <p:nvPr/>
          </p:nvSpPr>
          <p:spPr>
            <a:xfrm>
              <a:off x="4022032" y="3321688"/>
              <a:ext cx="3982278" cy="3416320"/>
            </a:xfrm>
            <a:prstGeom prst="rect">
              <a:avLst/>
            </a:prstGeom>
            <a:noFill/>
          </p:spPr>
          <p:txBody>
            <a:bodyPr wrap="square" rtlCol="0">
              <a:spAutoFit/>
            </a:bodyPr>
            <a:lstStyle/>
            <a:p>
              <a:r>
                <a:rPr lang="en-US">
                  <a:latin typeface="Verdana" panose="020B0604030504040204" pitchFamily="34" charset="0"/>
                  <a:ea typeface="Verdana" panose="020B0604030504040204" pitchFamily="34" charset="0"/>
                  <a:cs typeface="Verdana" panose="020B0604030504040204" pitchFamily="34" charset="0"/>
                </a:rPr>
                <a:t>Implementation of specific subsystem prototypes has proven successful in giving a clearer structure of the compiler.</a:t>
              </a:r>
            </a:p>
            <a:p>
              <a:endParaRPr lang="en-US">
                <a:latin typeface="Verdana" panose="020B0604030504040204" pitchFamily="34" charset="0"/>
                <a:ea typeface="Verdana" panose="020B0604030504040204" pitchFamily="34" charset="0"/>
                <a:cs typeface="Verdana" panose="020B0604030504040204" pitchFamily="34" charset="0"/>
              </a:endParaRPr>
            </a:p>
            <a:p>
              <a:r>
                <a:rPr lang="en-US">
                  <a:latin typeface="Verdana" panose="020B0604030504040204" pitchFamily="34" charset="0"/>
                  <a:ea typeface="Verdana" panose="020B0604030504040204" pitchFamily="34" charset="0"/>
                  <a:cs typeface="Verdana" panose="020B0604030504040204" pitchFamily="34" charset="0"/>
                </a:rPr>
                <a:t>Promotion of the core prototypes to be ready for production are essential for the final demonstration. These core subsystems include the </a:t>
              </a:r>
              <a:r>
                <a:rPr lang="en-US" err="1">
                  <a:latin typeface="Verdana" panose="020B0604030504040204" pitchFamily="34" charset="0"/>
                  <a:ea typeface="Verdana" panose="020B0604030504040204" pitchFamily="34" charset="0"/>
                  <a:cs typeface="Verdana" panose="020B0604030504040204" pitchFamily="34" charset="0"/>
                </a:rPr>
                <a:t>Lexer</a:t>
              </a:r>
              <a:r>
                <a:rPr lang="en-US">
                  <a:latin typeface="Verdana" panose="020B0604030504040204" pitchFamily="34" charset="0"/>
                  <a:ea typeface="Verdana" panose="020B0604030504040204" pitchFamily="34" charset="0"/>
                  <a:cs typeface="Verdana" panose="020B0604030504040204" pitchFamily="34" charset="0"/>
                </a:rPr>
                <a:t>, Parser, Code Generator, and Virtual Machine.</a:t>
              </a:r>
            </a:p>
          </p:txBody>
        </p:sp>
        <p:sp>
          <p:nvSpPr>
            <p:cNvPr id="15" name="TextBox 14">
              <a:extLst>
                <a:ext uri="{FF2B5EF4-FFF2-40B4-BE49-F238E27FC236}">
                  <a16:creationId xmlns:a16="http://schemas.microsoft.com/office/drawing/2014/main" id="{F4A72B0E-EAC1-6F15-23C8-4613B28DD61C}"/>
                </a:ext>
              </a:extLst>
            </p:cNvPr>
            <p:cNvSpPr txBox="1"/>
            <p:nvPr/>
          </p:nvSpPr>
          <p:spPr>
            <a:xfrm>
              <a:off x="4022032" y="2579602"/>
              <a:ext cx="3703983" cy="477054"/>
            </a:xfrm>
            <a:prstGeom prst="rect">
              <a:avLst/>
            </a:prstGeom>
            <a:noFill/>
          </p:spPr>
          <p:txBody>
            <a:bodyPr wrap="square" rtlCol="0">
              <a:spAutoFit/>
            </a:bodyPr>
            <a:lstStyle/>
            <a:p>
              <a:r>
                <a:rPr lang="en-US" sz="2500">
                  <a:latin typeface="Verdana" panose="020B0604030504040204" pitchFamily="34" charset="0"/>
                  <a:ea typeface="Verdana" panose="020B0604030504040204" pitchFamily="34" charset="0"/>
                  <a:cs typeface="Verdana" panose="020B0604030504040204" pitchFamily="34" charset="0"/>
                </a:rPr>
                <a:t>Implementation</a:t>
              </a:r>
            </a:p>
          </p:txBody>
        </p:sp>
      </p:grpSp>
      <p:grpSp>
        <p:nvGrpSpPr>
          <p:cNvPr id="17" name="Group 16">
            <a:extLst>
              <a:ext uri="{FF2B5EF4-FFF2-40B4-BE49-F238E27FC236}">
                <a16:creationId xmlns:a16="http://schemas.microsoft.com/office/drawing/2014/main" id="{CB3ADBF4-3117-D517-E0BF-DCF044D1840A}"/>
              </a:ext>
            </a:extLst>
          </p:cNvPr>
          <p:cNvGrpSpPr/>
          <p:nvPr/>
        </p:nvGrpSpPr>
        <p:grpSpPr>
          <a:xfrm>
            <a:off x="0" y="2093844"/>
            <a:ext cx="3899456" cy="4764156"/>
            <a:chOff x="0" y="2093844"/>
            <a:chExt cx="3899456" cy="4764156"/>
          </a:xfrm>
        </p:grpSpPr>
        <p:sp>
          <p:nvSpPr>
            <p:cNvPr id="4" name="Rectangle 3">
              <a:extLst>
                <a:ext uri="{FF2B5EF4-FFF2-40B4-BE49-F238E27FC236}">
                  <a16:creationId xmlns:a16="http://schemas.microsoft.com/office/drawing/2014/main" id="{4F93EFBA-08BE-0B0E-043A-A74C6E3C50B5}"/>
                </a:ext>
              </a:extLst>
            </p:cNvPr>
            <p:cNvSpPr/>
            <p:nvPr/>
          </p:nvSpPr>
          <p:spPr>
            <a:xfrm>
              <a:off x="0" y="2093844"/>
              <a:ext cx="3863008" cy="4764156"/>
            </a:xfrm>
            <a:prstGeom prst="rect">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3DB5311-8AC6-61B6-054F-4DDFE3722DAE}"/>
                </a:ext>
              </a:extLst>
            </p:cNvPr>
            <p:cNvSpPr txBox="1"/>
            <p:nvPr/>
          </p:nvSpPr>
          <p:spPr>
            <a:xfrm>
              <a:off x="195473" y="3326284"/>
              <a:ext cx="3703983" cy="3139321"/>
            </a:xfrm>
            <a:prstGeom prst="rect">
              <a:avLst/>
            </a:prstGeom>
            <a:noFill/>
          </p:spPr>
          <p:txBody>
            <a:bodyPr wrap="square" rtlCol="0">
              <a:spAutoFit/>
            </a:bodyPr>
            <a:lstStyle/>
            <a:p>
              <a:r>
                <a:rPr lang="en-US">
                  <a:latin typeface="Verdana" panose="020B0604030504040204" pitchFamily="34" charset="0"/>
                  <a:ea typeface="Verdana" panose="020B0604030504040204" pitchFamily="34" charset="0"/>
                  <a:cs typeface="Verdana" panose="020B0604030504040204" pitchFamily="34" charset="0"/>
                </a:rPr>
                <a:t>Research into many different aspects of programming languages has improved design cohesion and revealed clearer design paths.</a:t>
              </a:r>
            </a:p>
            <a:p>
              <a:endParaRPr lang="en-US">
                <a:latin typeface="Verdana" panose="020B0604030504040204" pitchFamily="34" charset="0"/>
                <a:ea typeface="Verdana" panose="020B0604030504040204" pitchFamily="34" charset="0"/>
                <a:cs typeface="Verdana" panose="020B0604030504040204" pitchFamily="34" charset="0"/>
              </a:endParaRPr>
            </a:p>
            <a:p>
              <a:r>
                <a:rPr lang="en-US">
                  <a:latin typeface="Verdana" panose="020B0604030504040204" pitchFamily="34" charset="0"/>
                  <a:ea typeface="Verdana" panose="020B0604030504040204" pitchFamily="34" charset="0"/>
                  <a:cs typeface="Verdana" panose="020B0604030504040204" pitchFamily="34" charset="0"/>
                </a:rPr>
                <a:t>More research will be conducted to better improve both the design and implementation of the </a:t>
              </a:r>
              <a:r>
                <a:rPr lang="en-US" err="1">
                  <a:latin typeface="Verdana" panose="020B0604030504040204" pitchFamily="34" charset="0"/>
                  <a:ea typeface="Verdana" panose="020B0604030504040204" pitchFamily="34" charset="0"/>
                  <a:cs typeface="Verdana" panose="020B0604030504040204" pitchFamily="34" charset="0"/>
                </a:rPr>
                <a:t>Koffect</a:t>
              </a:r>
              <a:r>
                <a:rPr lang="en-US">
                  <a:latin typeface="Verdana" panose="020B0604030504040204" pitchFamily="34" charset="0"/>
                  <a:ea typeface="Verdana" panose="020B0604030504040204" pitchFamily="34" charset="0"/>
                  <a:cs typeface="Verdana" panose="020B0604030504040204" pitchFamily="34" charset="0"/>
                </a:rPr>
                <a:t> language.</a:t>
              </a:r>
            </a:p>
          </p:txBody>
        </p:sp>
        <p:sp>
          <p:nvSpPr>
            <p:cNvPr id="7" name="TextBox 6">
              <a:extLst>
                <a:ext uri="{FF2B5EF4-FFF2-40B4-BE49-F238E27FC236}">
                  <a16:creationId xmlns:a16="http://schemas.microsoft.com/office/drawing/2014/main" id="{5DE3F59F-CC6B-3812-04A7-D4CF9DDF426A}"/>
                </a:ext>
              </a:extLst>
            </p:cNvPr>
            <p:cNvSpPr txBox="1"/>
            <p:nvPr/>
          </p:nvSpPr>
          <p:spPr>
            <a:xfrm>
              <a:off x="159025" y="2592101"/>
              <a:ext cx="3703983" cy="477054"/>
            </a:xfrm>
            <a:prstGeom prst="rect">
              <a:avLst/>
            </a:prstGeom>
            <a:noFill/>
          </p:spPr>
          <p:txBody>
            <a:bodyPr wrap="square" rtlCol="0">
              <a:spAutoFit/>
            </a:bodyPr>
            <a:lstStyle/>
            <a:p>
              <a:r>
                <a:rPr lang="en-US" sz="2500">
                  <a:latin typeface="Verdana" panose="020B0604030504040204" pitchFamily="34" charset="0"/>
                  <a:ea typeface="Verdana" panose="020B0604030504040204" pitchFamily="34" charset="0"/>
                  <a:cs typeface="Verdana" panose="020B0604030504040204" pitchFamily="34" charset="0"/>
                </a:rPr>
                <a:t>Research</a:t>
              </a:r>
            </a:p>
          </p:txBody>
        </p:sp>
      </p:grpSp>
      <p:sp>
        <p:nvSpPr>
          <p:cNvPr id="3" name="Rectangle 2">
            <a:extLst>
              <a:ext uri="{FF2B5EF4-FFF2-40B4-BE49-F238E27FC236}">
                <a16:creationId xmlns:a16="http://schemas.microsoft.com/office/drawing/2014/main" id="{57B4E6C9-06D6-BB01-16F9-1B95050170DA}"/>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7500" b="1">
                <a:latin typeface="Verdana" panose="020B0604030504040204" pitchFamily="34" charset="0"/>
                <a:ea typeface="Verdana" panose="020B0604030504040204" pitchFamily="34" charset="0"/>
                <a:cs typeface="Verdana" panose="020B0604030504040204" pitchFamily="34" charset="0"/>
              </a:rPr>
              <a:t>Review of Progress</a:t>
            </a:r>
          </a:p>
        </p:txBody>
      </p:sp>
    </p:spTree>
    <p:extLst>
      <p:ext uri="{BB962C8B-B14F-4D97-AF65-F5344CB8AC3E}">
        <p14:creationId xmlns:p14="http://schemas.microsoft.com/office/powerpoint/2010/main" val="421092728"/>
      </p:ext>
    </p:extLst>
  </p:cSld>
  <p:clrMapOvr>
    <a:masterClrMapping/>
  </p:clrMapOvr>
  <mc:AlternateContent xmlns:mc="http://schemas.openxmlformats.org/markup-compatibility/2006" xmlns:p159="http://schemas.microsoft.com/office/powerpoint/2015/09/main">
    <mc:Choice Requires="p159">
      <p:transition spd="slow" advTm="18214">
        <p159:morph option="byObject"/>
      </p:transition>
    </mc:Choice>
    <mc:Fallback xmlns="">
      <p:transition spd="slow" advTm="18214">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F6B2F4F-4AAC-D2D3-6832-470160A15B76}"/>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062CDEB2-DE0D-B8DE-3740-98BEFFD9DB2E}"/>
              </a:ext>
            </a:extLst>
          </p:cNvPr>
          <p:cNvGrpSpPr/>
          <p:nvPr/>
        </p:nvGrpSpPr>
        <p:grpSpPr>
          <a:xfrm>
            <a:off x="8169969" y="2093844"/>
            <a:ext cx="4022032" cy="4764155"/>
            <a:chOff x="8163339" y="2093845"/>
            <a:chExt cx="4022032" cy="4764155"/>
          </a:xfrm>
        </p:grpSpPr>
        <p:sp>
          <p:nvSpPr>
            <p:cNvPr id="14" name="Rectangle 13">
              <a:extLst>
                <a:ext uri="{FF2B5EF4-FFF2-40B4-BE49-F238E27FC236}">
                  <a16:creationId xmlns:a16="http://schemas.microsoft.com/office/drawing/2014/main" id="{AC2BAEF1-E039-1B7F-61B9-B1E7B137BDE7}"/>
                </a:ext>
              </a:extLst>
            </p:cNvPr>
            <p:cNvSpPr/>
            <p:nvPr/>
          </p:nvSpPr>
          <p:spPr>
            <a:xfrm>
              <a:off x="8163339" y="2093845"/>
              <a:ext cx="4022032" cy="476415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3AC0FA5-BA6A-EF28-AF9C-863717BB8F3A}"/>
                </a:ext>
              </a:extLst>
            </p:cNvPr>
            <p:cNvSpPr txBox="1"/>
            <p:nvPr/>
          </p:nvSpPr>
          <p:spPr>
            <a:xfrm>
              <a:off x="8239538" y="3326285"/>
              <a:ext cx="3869635" cy="3139321"/>
            </a:xfrm>
            <a:prstGeom prst="rect">
              <a:avLst/>
            </a:prstGeom>
            <a:noFill/>
          </p:spPr>
          <p:txBody>
            <a:bodyPr wrap="square" rtlCol="0">
              <a:spAutoFit/>
            </a:bodyPr>
            <a:lstStyle/>
            <a:p>
              <a:r>
                <a:rPr lang="en-US">
                  <a:latin typeface="Verdana" panose="020B0604030504040204" pitchFamily="34" charset="0"/>
                  <a:ea typeface="Verdana" panose="020B0604030504040204" pitchFamily="34" charset="0"/>
                  <a:cs typeface="Verdana" panose="020B0604030504040204" pitchFamily="34" charset="0"/>
                </a:rPr>
                <a:t>Documentation of all project related research in design notes has served both as a timeline of the evolution of </a:t>
              </a:r>
              <a:r>
                <a:rPr lang="en-US" err="1">
                  <a:latin typeface="Verdana" panose="020B0604030504040204" pitchFamily="34" charset="0"/>
                  <a:ea typeface="Verdana" panose="020B0604030504040204" pitchFamily="34" charset="0"/>
                  <a:cs typeface="Verdana" panose="020B0604030504040204" pitchFamily="34" charset="0"/>
                </a:rPr>
                <a:t>Koffect</a:t>
              </a:r>
              <a:r>
                <a:rPr lang="en-US">
                  <a:latin typeface="Verdana" panose="020B0604030504040204" pitchFamily="34" charset="0"/>
                  <a:ea typeface="Verdana" panose="020B0604030504040204" pitchFamily="34" charset="0"/>
                  <a:cs typeface="Verdana" panose="020B0604030504040204" pitchFamily="34" charset="0"/>
                </a:rPr>
                <a:t> and unofficial documentation for the language.</a:t>
              </a:r>
            </a:p>
            <a:p>
              <a:endParaRPr lang="en-US">
                <a:latin typeface="Verdana" panose="020B0604030504040204" pitchFamily="34" charset="0"/>
                <a:ea typeface="Verdana" panose="020B0604030504040204" pitchFamily="34" charset="0"/>
                <a:cs typeface="Verdana" panose="020B0604030504040204" pitchFamily="34" charset="0"/>
              </a:endParaRPr>
            </a:p>
            <a:p>
              <a:r>
                <a:rPr lang="en-US">
                  <a:latin typeface="Verdana" panose="020B0604030504040204" pitchFamily="34" charset="0"/>
                  <a:ea typeface="Verdana" panose="020B0604030504040204" pitchFamily="34" charset="0"/>
                  <a:cs typeface="Verdana" panose="020B0604030504040204" pitchFamily="34" charset="0"/>
                </a:rPr>
                <a:t>Git and GitHub will continue to be used to document all project related changes.</a:t>
              </a:r>
            </a:p>
          </p:txBody>
        </p:sp>
        <p:sp>
          <p:nvSpPr>
            <p:cNvPr id="16" name="TextBox 15">
              <a:extLst>
                <a:ext uri="{FF2B5EF4-FFF2-40B4-BE49-F238E27FC236}">
                  <a16:creationId xmlns:a16="http://schemas.microsoft.com/office/drawing/2014/main" id="{CF442F18-328F-C0C8-8F4F-A3AB116358CD}"/>
                </a:ext>
              </a:extLst>
            </p:cNvPr>
            <p:cNvSpPr txBox="1"/>
            <p:nvPr/>
          </p:nvSpPr>
          <p:spPr>
            <a:xfrm>
              <a:off x="8242851" y="2602797"/>
              <a:ext cx="3863008" cy="477054"/>
            </a:xfrm>
            <a:prstGeom prst="rect">
              <a:avLst/>
            </a:prstGeom>
            <a:noFill/>
          </p:spPr>
          <p:txBody>
            <a:bodyPr wrap="square" rtlCol="0">
              <a:spAutoFit/>
            </a:bodyPr>
            <a:lstStyle/>
            <a:p>
              <a:r>
                <a:rPr lang="en-US" sz="2500">
                  <a:latin typeface="Verdana" panose="020B0604030504040204" pitchFamily="34" charset="0"/>
                  <a:ea typeface="Verdana" panose="020B0604030504040204" pitchFamily="34" charset="0"/>
                  <a:cs typeface="Verdana" panose="020B0604030504040204" pitchFamily="34" charset="0"/>
                </a:rPr>
                <a:t>Documentation</a:t>
              </a:r>
            </a:p>
          </p:txBody>
        </p:sp>
      </p:grpSp>
      <p:grpSp>
        <p:nvGrpSpPr>
          <p:cNvPr id="18" name="Group 17">
            <a:extLst>
              <a:ext uri="{FF2B5EF4-FFF2-40B4-BE49-F238E27FC236}">
                <a16:creationId xmlns:a16="http://schemas.microsoft.com/office/drawing/2014/main" id="{954AB200-DA4B-E53E-8DA9-13DFB5A3F53D}"/>
              </a:ext>
            </a:extLst>
          </p:cNvPr>
          <p:cNvGrpSpPr/>
          <p:nvPr/>
        </p:nvGrpSpPr>
        <p:grpSpPr>
          <a:xfrm>
            <a:off x="3859697" y="2093844"/>
            <a:ext cx="4313574" cy="4764156"/>
            <a:chOff x="3856381" y="2093845"/>
            <a:chExt cx="4313574" cy="4764156"/>
          </a:xfrm>
        </p:grpSpPr>
        <p:sp>
          <p:nvSpPr>
            <p:cNvPr id="13" name="Rectangle 12">
              <a:extLst>
                <a:ext uri="{FF2B5EF4-FFF2-40B4-BE49-F238E27FC236}">
                  <a16:creationId xmlns:a16="http://schemas.microsoft.com/office/drawing/2014/main" id="{0AF719FF-3738-7920-FA28-6FF7DE8CD0E0}"/>
                </a:ext>
              </a:extLst>
            </p:cNvPr>
            <p:cNvSpPr/>
            <p:nvPr/>
          </p:nvSpPr>
          <p:spPr>
            <a:xfrm>
              <a:off x="3856381" y="2093845"/>
              <a:ext cx="4313574" cy="4764156"/>
            </a:xfrm>
            <a:prstGeom prst="rect">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BA88B93-7FB8-91CE-7A4D-DD4D5D1A9B41}"/>
                </a:ext>
              </a:extLst>
            </p:cNvPr>
            <p:cNvSpPr txBox="1"/>
            <p:nvPr/>
          </p:nvSpPr>
          <p:spPr>
            <a:xfrm>
              <a:off x="4022032" y="3321688"/>
              <a:ext cx="3982278" cy="3416320"/>
            </a:xfrm>
            <a:prstGeom prst="rect">
              <a:avLst/>
            </a:prstGeom>
            <a:noFill/>
          </p:spPr>
          <p:txBody>
            <a:bodyPr wrap="square" rtlCol="0">
              <a:spAutoFit/>
            </a:bodyPr>
            <a:lstStyle/>
            <a:p>
              <a:r>
                <a:rPr lang="en-US">
                  <a:latin typeface="Verdana" panose="020B0604030504040204" pitchFamily="34" charset="0"/>
                  <a:ea typeface="Verdana" panose="020B0604030504040204" pitchFamily="34" charset="0"/>
                  <a:cs typeface="Verdana" panose="020B0604030504040204" pitchFamily="34" charset="0"/>
                </a:rPr>
                <a:t>Implementation of specific subsystem prototypes has proven successful in giving a clearer structure of the compiler.</a:t>
              </a:r>
            </a:p>
            <a:p>
              <a:endParaRPr lang="en-US">
                <a:latin typeface="Verdana" panose="020B0604030504040204" pitchFamily="34" charset="0"/>
                <a:ea typeface="Verdana" panose="020B0604030504040204" pitchFamily="34" charset="0"/>
                <a:cs typeface="Verdana" panose="020B0604030504040204" pitchFamily="34" charset="0"/>
              </a:endParaRPr>
            </a:p>
            <a:p>
              <a:r>
                <a:rPr lang="en-US">
                  <a:latin typeface="Verdana" panose="020B0604030504040204" pitchFamily="34" charset="0"/>
                  <a:ea typeface="Verdana" panose="020B0604030504040204" pitchFamily="34" charset="0"/>
                  <a:cs typeface="Verdana" panose="020B0604030504040204" pitchFamily="34" charset="0"/>
                </a:rPr>
                <a:t>Promotion of the core prototypes to be ready for production are essential for the final demonstration. These core subsystems include the </a:t>
              </a:r>
              <a:r>
                <a:rPr lang="en-US" err="1">
                  <a:latin typeface="Verdana" panose="020B0604030504040204" pitchFamily="34" charset="0"/>
                  <a:ea typeface="Verdana" panose="020B0604030504040204" pitchFamily="34" charset="0"/>
                  <a:cs typeface="Verdana" panose="020B0604030504040204" pitchFamily="34" charset="0"/>
                </a:rPr>
                <a:t>Lexer</a:t>
              </a:r>
              <a:r>
                <a:rPr lang="en-US">
                  <a:latin typeface="Verdana" panose="020B0604030504040204" pitchFamily="34" charset="0"/>
                  <a:ea typeface="Verdana" panose="020B0604030504040204" pitchFamily="34" charset="0"/>
                  <a:cs typeface="Verdana" panose="020B0604030504040204" pitchFamily="34" charset="0"/>
                </a:rPr>
                <a:t>, Parser, Code Generator, and Virtual Machine.</a:t>
              </a:r>
            </a:p>
          </p:txBody>
        </p:sp>
        <p:sp>
          <p:nvSpPr>
            <p:cNvPr id="15" name="TextBox 14">
              <a:extLst>
                <a:ext uri="{FF2B5EF4-FFF2-40B4-BE49-F238E27FC236}">
                  <a16:creationId xmlns:a16="http://schemas.microsoft.com/office/drawing/2014/main" id="{2462BC6A-03A0-FA07-AED0-A729112FA456}"/>
                </a:ext>
              </a:extLst>
            </p:cNvPr>
            <p:cNvSpPr txBox="1"/>
            <p:nvPr/>
          </p:nvSpPr>
          <p:spPr>
            <a:xfrm>
              <a:off x="4022032" y="2579602"/>
              <a:ext cx="3703983" cy="477054"/>
            </a:xfrm>
            <a:prstGeom prst="rect">
              <a:avLst/>
            </a:prstGeom>
            <a:noFill/>
          </p:spPr>
          <p:txBody>
            <a:bodyPr wrap="square" rtlCol="0">
              <a:spAutoFit/>
            </a:bodyPr>
            <a:lstStyle/>
            <a:p>
              <a:r>
                <a:rPr lang="en-US" sz="2500">
                  <a:latin typeface="Verdana" panose="020B0604030504040204" pitchFamily="34" charset="0"/>
                  <a:ea typeface="Verdana" panose="020B0604030504040204" pitchFamily="34" charset="0"/>
                  <a:cs typeface="Verdana" panose="020B0604030504040204" pitchFamily="34" charset="0"/>
                </a:rPr>
                <a:t>Implementation</a:t>
              </a:r>
            </a:p>
          </p:txBody>
        </p:sp>
      </p:grpSp>
      <p:grpSp>
        <p:nvGrpSpPr>
          <p:cNvPr id="17" name="Group 16">
            <a:extLst>
              <a:ext uri="{FF2B5EF4-FFF2-40B4-BE49-F238E27FC236}">
                <a16:creationId xmlns:a16="http://schemas.microsoft.com/office/drawing/2014/main" id="{317BA742-D6BF-83E1-C5B5-039B455961B1}"/>
              </a:ext>
            </a:extLst>
          </p:cNvPr>
          <p:cNvGrpSpPr/>
          <p:nvPr/>
        </p:nvGrpSpPr>
        <p:grpSpPr>
          <a:xfrm>
            <a:off x="0" y="2093844"/>
            <a:ext cx="3899456" cy="4764156"/>
            <a:chOff x="0" y="2093844"/>
            <a:chExt cx="3899456" cy="4764156"/>
          </a:xfrm>
        </p:grpSpPr>
        <p:sp>
          <p:nvSpPr>
            <p:cNvPr id="4" name="Rectangle 3">
              <a:extLst>
                <a:ext uri="{FF2B5EF4-FFF2-40B4-BE49-F238E27FC236}">
                  <a16:creationId xmlns:a16="http://schemas.microsoft.com/office/drawing/2014/main" id="{E61F07A9-1742-FEF6-DD00-861130D3EA91}"/>
                </a:ext>
              </a:extLst>
            </p:cNvPr>
            <p:cNvSpPr/>
            <p:nvPr/>
          </p:nvSpPr>
          <p:spPr>
            <a:xfrm>
              <a:off x="0" y="2093844"/>
              <a:ext cx="3863008" cy="4764156"/>
            </a:xfrm>
            <a:prstGeom prst="rect">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71292C6-E232-D84A-6280-89A505CF0E7A}"/>
                </a:ext>
              </a:extLst>
            </p:cNvPr>
            <p:cNvSpPr txBox="1"/>
            <p:nvPr/>
          </p:nvSpPr>
          <p:spPr>
            <a:xfrm>
              <a:off x="195473" y="3326284"/>
              <a:ext cx="3703983" cy="3139321"/>
            </a:xfrm>
            <a:prstGeom prst="rect">
              <a:avLst/>
            </a:prstGeom>
            <a:noFill/>
          </p:spPr>
          <p:txBody>
            <a:bodyPr wrap="square" rtlCol="0">
              <a:spAutoFit/>
            </a:bodyPr>
            <a:lstStyle/>
            <a:p>
              <a:r>
                <a:rPr lang="en-US">
                  <a:latin typeface="Verdana" panose="020B0604030504040204" pitchFamily="34" charset="0"/>
                  <a:ea typeface="Verdana" panose="020B0604030504040204" pitchFamily="34" charset="0"/>
                  <a:cs typeface="Verdana" panose="020B0604030504040204" pitchFamily="34" charset="0"/>
                </a:rPr>
                <a:t>Research into many different aspects of programming languages has improved design cohesion and revealed clearer design paths.</a:t>
              </a:r>
            </a:p>
            <a:p>
              <a:endParaRPr lang="en-US">
                <a:latin typeface="Verdana" panose="020B0604030504040204" pitchFamily="34" charset="0"/>
                <a:ea typeface="Verdana" panose="020B0604030504040204" pitchFamily="34" charset="0"/>
                <a:cs typeface="Verdana" panose="020B0604030504040204" pitchFamily="34" charset="0"/>
              </a:endParaRPr>
            </a:p>
            <a:p>
              <a:r>
                <a:rPr lang="en-US">
                  <a:latin typeface="Verdana" panose="020B0604030504040204" pitchFamily="34" charset="0"/>
                  <a:ea typeface="Verdana" panose="020B0604030504040204" pitchFamily="34" charset="0"/>
                  <a:cs typeface="Verdana" panose="020B0604030504040204" pitchFamily="34" charset="0"/>
                </a:rPr>
                <a:t>More research will be conducted to better improve both the design and implementation of the </a:t>
              </a:r>
              <a:r>
                <a:rPr lang="en-US" err="1">
                  <a:latin typeface="Verdana" panose="020B0604030504040204" pitchFamily="34" charset="0"/>
                  <a:ea typeface="Verdana" panose="020B0604030504040204" pitchFamily="34" charset="0"/>
                  <a:cs typeface="Verdana" panose="020B0604030504040204" pitchFamily="34" charset="0"/>
                </a:rPr>
                <a:t>Koffect</a:t>
              </a:r>
              <a:r>
                <a:rPr lang="en-US">
                  <a:latin typeface="Verdana" panose="020B0604030504040204" pitchFamily="34" charset="0"/>
                  <a:ea typeface="Verdana" panose="020B0604030504040204" pitchFamily="34" charset="0"/>
                  <a:cs typeface="Verdana" panose="020B0604030504040204" pitchFamily="34" charset="0"/>
                </a:rPr>
                <a:t> language.</a:t>
              </a:r>
            </a:p>
          </p:txBody>
        </p:sp>
        <p:sp>
          <p:nvSpPr>
            <p:cNvPr id="7" name="TextBox 6">
              <a:extLst>
                <a:ext uri="{FF2B5EF4-FFF2-40B4-BE49-F238E27FC236}">
                  <a16:creationId xmlns:a16="http://schemas.microsoft.com/office/drawing/2014/main" id="{3BCC739B-199B-210E-43DA-05E63D8276BE}"/>
                </a:ext>
              </a:extLst>
            </p:cNvPr>
            <p:cNvSpPr txBox="1"/>
            <p:nvPr/>
          </p:nvSpPr>
          <p:spPr>
            <a:xfrm>
              <a:off x="159025" y="2592101"/>
              <a:ext cx="3703983" cy="477054"/>
            </a:xfrm>
            <a:prstGeom prst="rect">
              <a:avLst/>
            </a:prstGeom>
            <a:noFill/>
          </p:spPr>
          <p:txBody>
            <a:bodyPr wrap="square" rtlCol="0">
              <a:spAutoFit/>
            </a:bodyPr>
            <a:lstStyle/>
            <a:p>
              <a:r>
                <a:rPr lang="en-US" sz="2500">
                  <a:latin typeface="Verdana" panose="020B0604030504040204" pitchFamily="34" charset="0"/>
                  <a:ea typeface="Verdana" panose="020B0604030504040204" pitchFamily="34" charset="0"/>
                  <a:cs typeface="Verdana" panose="020B0604030504040204" pitchFamily="34" charset="0"/>
                </a:rPr>
                <a:t>Research</a:t>
              </a:r>
            </a:p>
          </p:txBody>
        </p:sp>
      </p:grpSp>
      <p:sp>
        <p:nvSpPr>
          <p:cNvPr id="3" name="Rectangle 2">
            <a:extLst>
              <a:ext uri="{FF2B5EF4-FFF2-40B4-BE49-F238E27FC236}">
                <a16:creationId xmlns:a16="http://schemas.microsoft.com/office/drawing/2014/main" id="{19B21CCC-2E68-26CB-2A5A-425AB4A32C7C}"/>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7500" b="1">
                <a:latin typeface="Verdana" panose="020B0604030504040204" pitchFamily="34" charset="0"/>
                <a:ea typeface="Verdana" panose="020B0604030504040204" pitchFamily="34" charset="0"/>
                <a:cs typeface="Verdana" panose="020B0604030504040204" pitchFamily="34" charset="0"/>
              </a:rPr>
              <a:t>Review of Progress</a:t>
            </a:r>
          </a:p>
        </p:txBody>
      </p:sp>
    </p:spTree>
    <p:extLst>
      <p:ext uri="{BB962C8B-B14F-4D97-AF65-F5344CB8AC3E}">
        <p14:creationId xmlns:p14="http://schemas.microsoft.com/office/powerpoint/2010/main" val="2394550748"/>
      </p:ext>
    </p:extLst>
  </p:cSld>
  <p:clrMapOvr>
    <a:masterClrMapping/>
  </p:clrMapOvr>
  <mc:AlternateContent xmlns:mc="http://schemas.openxmlformats.org/markup-compatibility/2006" xmlns:p159="http://schemas.microsoft.com/office/powerpoint/2015/09/main">
    <mc:Choice Requires="p159">
      <p:transition spd="slow" advTm="18214">
        <p159:morph option="byObject"/>
      </p:transition>
    </mc:Choice>
    <mc:Fallback xmlns="">
      <p:transition spd="slow" advTm="18214">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38A09-B177-2742-98DF-32BB85CDCA00}"/>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3822ED69-42DB-C62C-29D5-644D6C1220DD}"/>
              </a:ext>
            </a:extLst>
          </p:cNvPr>
          <p:cNvGrpSpPr/>
          <p:nvPr/>
        </p:nvGrpSpPr>
        <p:grpSpPr>
          <a:xfrm>
            <a:off x="0" y="-4790660"/>
            <a:ext cx="6096000" cy="4790660"/>
            <a:chOff x="6096000" y="-4976971"/>
            <a:chExt cx="6096000" cy="4914809"/>
          </a:xfrm>
          <a:effectLst/>
        </p:grpSpPr>
        <p:sp>
          <p:nvSpPr>
            <p:cNvPr id="5" name="Rectangle 4">
              <a:extLst>
                <a:ext uri="{FF2B5EF4-FFF2-40B4-BE49-F238E27FC236}">
                  <a16:creationId xmlns:a16="http://schemas.microsoft.com/office/drawing/2014/main" id="{A495715A-318A-FB5B-626B-BC518F68C7E5}"/>
                </a:ext>
              </a:extLst>
            </p:cNvPr>
            <p:cNvSpPr/>
            <p:nvPr/>
          </p:nvSpPr>
          <p:spPr>
            <a:xfrm>
              <a:off x="6096000" y="-4976971"/>
              <a:ext cx="6096000" cy="4914809"/>
            </a:xfrm>
            <a:prstGeom prst="rect">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24B9FCA-39A2-979F-697F-37EA51546D0F}"/>
                </a:ext>
              </a:extLst>
            </p:cNvPr>
            <p:cNvSpPr txBox="1"/>
            <p:nvPr/>
          </p:nvSpPr>
          <p:spPr>
            <a:xfrm>
              <a:off x="6679096" y="-4348847"/>
              <a:ext cx="5208104" cy="647293"/>
            </a:xfrm>
            <a:prstGeom prst="rect">
              <a:avLst/>
            </a:prstGeom>
            <a:noFill/>
            <a:ln>
              <a:noFill/>
            </a:ln>
          </p:spPr>
          <p:txBody>
            <a:bodyPr wrap="square" rtlCol="0">
              <a:spAutoFit/>
            </a:bodyPr>
            <a:lstStyle/>
            <a:p>
              <a:pPr algn="ctr"/>
              <a:r>
                <a:rPr lang="en-US" sz="3500">
                  <a:latin typeface="Verdana" panose="020B0604030504040204" pitchFamily="34" charset="0"/>
                  <a:ea typeface="Verdana" panose="020B0604030504040204" pitchFamily="34" charset="0"/>
                  <a:cs typeface="Verdana" panose="020B0604030504040204" pitchFamily="34" charset="0"/>
                </a:rPr>
                <a:t>Cohesive Design</a:t>
              </a:r>
            </a:p>
          </p:txBody>
        </p:sp>
        <p:sp>
          <p:nvSpPr>
            <p:cNvPr id="7" name="TextBox 6">
              <a:extLst>
                <a:ext uri="{FF2B5EF4-FFF2-40B4-BE49-F238E27FC236}">
                  <a16:creationId xmlns:a16="http://schemas.microsoft.com/office/drawing/2014/main" id="{6A889BC6-3340-6FE8-88F7-B1FC75B4E546}"/>
                </a:ext>
              </a:extLst>
            </p:cNvPr>
            <p:cNvSpPr txBox="1"/>
            <p:nvPr/>
          </p:nvSpPr>
          <p:spPr>
            <a:xfrm>
              <a:off x="6679096" y="-3580022"/>
              <a:ext cx="5208104" cy="2936499"/>
            </a:xfrm>
            <a:prstGeom prst="rect">
              <a:avLst/>
            </a:prstGeom>
            <a:noFill/>
            <a:ln>
              <a:noFill/>
            </a:ln>
          </p:spPr>
          <p:txBody>
            <a:bodyPr wrap="square" rtlCol="0">
              <a:spAutoFit/>
            </a:bodyPr>
            <a:lstStyle/>
            <a:p>
              <a:r>
                <a:rPr lang="en-US" sz="2000">
                  <a:latin typeface="Verdana" panose="020B0604030504040204" pitchFamily="34" charset="0"/>
                  <a:ea typeface="Verdana" panose="020B0604030504040204" pitchFamily="34" charset="0"/>
                  <a:cs typeface="Verdana" panose="020B0604030504040204" pitchFamily="34" charset="0"/>
                </a:rPr>
                <a:t>To have a cohesive and flexible design, a great deal of research into many different aspects of programming language theory, design, and implementation. This balance of cohesion and flexibility required weighing of tradeoffs, deep understanding of underlying principles, and making tough decisions.</a:t>
              </a:r>
            </a:p>
          </p:txBody>
        </p:sp>
      </p:grpSp>
      <p:sp>
        <p:nvSpPr>
          <p:cNvPr id="11" name="Rectangle 10">
            <a:extLst>
              <a:ext uri="{FF2B5EF4-FFF2-40B4-BE49-F238E27FC236}">
                <a16:creationId xmlns:a16="http://schemas.microsoft.com/office/drawing/2014/main" id="{DAE18B7B-CA38-F3FD-EB26-269BC3233704}"/>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C752678-D08B-3936-10FC-82CC4B8AAC23}"/>
              </a:ext>
            </a:extLst>
          </p:cNvPr>
          <p:cNvGrpSpPr/>
          <p:nvPr/>
        </p:nvGrpSpPr>
        <p:grpSpPr>
          <a:xfrm>
            <a:off x="6096000" y="-4790660"/>
            <a:ext cx="6096000" cy="4790660"/>
            <a:chOff x="0" y="2058754"/>
            <a:chExt cx="6096000" cy="4914809"/>
          </a:xfrm>
          <a:effectLst/>
        </p:grpSpPr>
        <p:sp>
          <p:nvSpPr>
            <p:cNvPr id="14" name="Rectangle 13">
              <a:extLst>
                <a:ext uri="{FF2B5EF4-FFF2-40B4-BE49-F238E27FC236}">
                  <a16:creationId xmlns:a16="http://schemas.microsoft.com/office/drawing/2014/main" id="{F80831BE-4F68-66F2-C3C0-204791FA7153}"/>
                </a:ext>
              </a:extLst>
            </p:cNvPr>
            <p:cNvSpPr/>
            <p:nvPr/>
          </p:nvSpPr>
          <p:spPr>
            <a:xfrm>
              <a:off x="0" y="2058754"/>
              <a:ext cx="6096000" cy="491480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287807E-1B78-FD61-DC76-143D10DEC47E}"/>
                </a:ext>
              </a:extLst>
            </p:cNvPr>
            <p:cNvSpPr txBox="1"/>
            <p:nvPr/>
          </p:nvSpPr>
          <p:spPr>
            <a:xfrm>
              <a:off x="583096" y="2686878"/>
              <a:ext cx="5208104" cy="647293"/>
            </a:xfrm>
            <a:prstGeom prst="rect">
              <a:avLst/>
            </a:prstGeom>
            <a:noFill/>
            <a:ln>
              <a:noFill/>
            </a:ln>
          </p:spPr>
          <p:txBody>
            <a:bodyPr wrap="square" rtlCol="0">
              <a:spAutoFit/>
            </a:bodyPr>
            <a:lstStyle/>
            <a:p>
              <a:pPr algn="ctr"/>
              <a:r>
                <a:rPr lang="en-US" sz="3500">
                  <a:latin typeface="Verdana" panose="020B0604030504040204" pitchFamily="34" charset="0"/>
                  <a:ea typeface="Verdana" panose="020B0604030504040204" pitchFamily="34" charset="0"/>
                  <a:cs typeface="Verdana" panose="020B0604030504040204" pitchFamily="34" charset="0"/>
                </a:rPr>
                <a:t>Project Scope</a:t>
              </a:r>
            </a:p>
          </p:txBody>
        </p:sp>
        <p:sp>
          <p:nvSpPr>
            <p:cNvPr id="16" name="TextBox 15">
              <a:extLst>
                <a:ext uri="{FF2B5EF4-FFF2-40B4-BE49-F238E27FC236}">
                  <a16:creationId xmlns:a16="http://schemas.microsoft.com/office/drawing/2014/main" id="{FED8D9AF-1002-158D-2FA6-5477122E04FB}"/>
                </a:ext>
              </a:extLst>
            </p:cNvPr>
            <p:cNvSpPr txBox="1"/>
            <p:nvPr/>
          </p:nvSpPr>
          <p:spPr>
            <a:xfrm>
              <a:off x="583096" y="3455702"/>
              <a:ext cx="5208104" cy="2936499"/>
            </a:xfrm>
            <a:prstGeom prst="rect">
              <a:avLst/>
            </a:prstGeom>
            <a:noFill/>
            <a:ln>
              <a:noFill/>
            </a:ln>
          </p:spPr>
          <p:txBody>
            <a:bodyPr wrap="square" rtlCol="0">
              <a:spAutoFit/>
            </a:bodyPr>
            <a:lstStyle/>
            <a:p>
              <a:pPr algn="ctr"/>
              <a:r>
                <a:rPr lang="en-US" sz="2000">
                  <a:latin typeface="Verdana" panose="020B0604030504040204" pitchFamily="34" charset="0"/>
                  <a:ea typeface="Verdana" panose="020B0604030504040204" pitchFamily="34" charset="0"/>
                  <a:cs typeface="Verdana" panose="020B0604030504040204" pitchFamily="34" charset="0"/>
                </a:rPr>
                <a:t>Initial time constraints were underestimated and unforeseen setbacks in design and implementation caused a reevaluation of project deliverables for final demonstration. This tough decision was made to ensure that the best possible design path was taken for the </a:t>
              </a:r>
              <a:r>
                <a:rPr lang="en-US" sz="2000" err="1">
                  <a:latin typeface="Verdana" panose="020B0604030504040204" pitchFamily="34" charset="0"/>
                  <a:ea typeface="Verdana" panose="020B0604030504040204" pitchFamily="34" charset="0"/>
                  <a:cs typeface="Verdana" panose="020B0604030504040204" pitchFamily="34" charset="0"/>
                </a:rPr>
                <a:t>Koffect</a:t>
              </a:r>
              <a:r>
                <a:rPr lang="en-US" sz="2000">
                  <a:latin typeface="Verdana" panose="020B0604030504040204" pitchFamily="34" charset="0"/>
                  <a:ea typeface="Verdana" panose="020B0604030504040204" pitchFamily="34" charset="0"/>
                  <a:cs typeface="Verdana" panose="020B0604030504040204" pitchFamily="34" charset="0"/>
                </a:rPr>
                <a:t> language.</a:t>
              </a:r>
            </a:p>
          </p:txBody>
        </p:sp>
      </p:grpSp>
      <p:sp>
        <p:nvSpPr>
          <p:cNvPr id="3" name="Rectangle 2">
            <a:extLst>
              <a:ext uri="{FF2B5EF4-FFF2-40B4-BE49-F238E27FC236}">
                <a16:creationId xmlns:a16="http://schemas.microsoft.com/office/drawing/2014/main" id="{B7E5572B-16EF-32A3-CCF1-F20908F59327}"/>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US" sz="7500" b="1">
                <a:latin typeface="Verdana"/>
                <a:ea typeface="Verdana"/>
                <a:cs typeface="Verdana" panose="020B0604030504040204" pitchFamily="34" charset="0"/>
              </a:rPr>
              <a:t>Challenges</a:t>
            </a:r>
            <a:endParaRPr lang="en-US" sz="7500" b="1">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83190099"/>
      </p:ext>
    </p:extLst>
  </p:cSld>
  <p:clrMapOvr>
    <a:masterClrMapping/>
  </p:clrMapOvr>
  <p:transition spd="slow" advTm="1845">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1F6D5B-5E36-BEE7-3CA8-3FD672ED169F}"/>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E4DCEEAB-2F9A-DA1B-4260-FF913C169408}"/>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CA95A95A-0FAC-BD8A-CF7D-D395729C51B9}"/>
              </a:ext>
            </a:extLst>
          </p:cNvPr>
          <p:cNvGrpSpPr/>
          <p:nvPr/>
        </p:nvGrpSpPr>
        <p:grpSpPr>
          <a:xfrm>
            <a:off x="6096000" y="-4790660"/>
            <a:ext cx="6096000" cy="4790660"/>
            <a:chOff x="0" y="2058754"/>
            <a:chExt cx="6096000" cy="4914809"/>
          </a:xfrm>
          <a:effectLst/>
        </p:grpSpPr>
        <p:sp>
          <p:nvSpPr>
            <p:cNvPr id="14" name="Rectangle 13">
              <a:extLst>
                <a:ext uri="{FF2B5EF4-FFF2-40B4-BE49-F238E27FC236}">
                  <a16:creationId xmlns:a16="http://schemas.microsoft.com/office/drawing/2014/main" id="{C1296206-CC4A-7A84-5190-CE4FDCC2FEF4}"/>
                </a:ext>
              </a:extLst>
            </p:cNvPr>
            <p:cNvSpPr/>
            <p:nvPr/>
          </p:nvSpPr>
          <p:spPr>
            <a:xfrm>
              <a:off x="0" y="2058754"/>
              <a:ext cx="6096000" cy="491480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BE172B4-6F89-47A2-3AB3-D17FCA07086B}"/>
                </a:ext>
              </a:extLst>
            </p:cNvPr>
            <p:cNvSpPr txBox="1"/>
            <p:nvPr/>
          </p:nvSpPr>
          <p:spPr>
            <a:xfrm>
              <a:off x="583096" y="2686878"/>
              <a:ext cx="5208104" cy="647293"/>
            </a:xfrm>
            <a:prstGeom prst="rect">
              <a:avLst/>
            </a:prstGeom>
            <a:noFill/>
            <a:ln>
              <a:noFill/>
            </a:ln>
          </p:spPr>
          <p:txBody>
            <a:bodyPr wrap="square" rtlCol="0">
              <a:spAutoFit/>
            </a:bodyPr>
            <a:lstStyle/>
            <a:p>
              <a:pPr algn="ctr"/>
              <a:r>
                <a:rPr lang="en-US" sz="3500">
                  <a:latin typeface="Verdana" panose="020B0604030504040204" pitchFamily="34" charset="0"/>
                  <a:ea typeface="Verdana" panose="020B0604030504040204" pitchFamily="34" charset="0"/>
                  <a:cs typeface="Verdana" panose="020B0604030504040204" pitchFamily="34" charset="0"/>
                </a:rPr>
                <a:t>Project Scope</a:t>
              </a:r>
            </a:p>
          </p:txBody>
        </p:sp>
        <p:sp>
          <p:nvSpPr>
            <p:cNvPr id="16" name="TextBox 15">
              <a:extLst>
                <a:ext uri="{FF2B5EF4-FFF2-40B4-BE49-F238E27FC236}">
                  <a16:creationId xmlns:a16="http://schemas.microsoft.com/office/drawing/2014/main" id="{56828FA3-6E3A-4FCB-D537-F5F7F6BE3611}"/>
                </a:ext>
              </a:extLst>
            </p:cNvPr>
            <p:cNvSpPr txBox="1"/>
            <p:nvPr/>
          </p:nvSpPr>
          <p:spPr>
            <a:xfrm>
              <a:off x="583096" y="3455702"/>
              <a:ext cx="5208104" cy="2936499"/>
            </a:xfrm>
            <a:prstGeom prst="rect">
              <a:avLst/>
            </a:prstGeom>
            <a:noFill/>
            <a:ln>
              <a:noFill/>
            </a:ln>
          </p:spPr>
          <p:txBody>
            <a:bodyPr wrap="square" rtlCol="0">
              <a:spAutoFit/>
            </a:bodyPr>
            <a:lstStyle/>
            <a:p>
              <a:pPr algn="ctr"/>
              <a:r>
                <a:rPr lang="en-US" sz="2000">
                  <a:latin typeface="Verdana" panose="020B0604030504040204" pitchFamily="34" charset="0"/>
                  <a:ea typeface="Verdana" panose="020B0604030504040204" pitchFamily="34" charset="0"/>
                  <a:cs typeface="Verdana" panose="020B0604030504040204" pitchFamily="34" charset="0"/>
                </a:rPr>
                <a:t>Initial time constraints were underestimated and unforeseen setbacks in design and implementation caused a reevaluation of project deliverables for final demonstration. This tough decision was made to ensure that the best possible design path was taken for the </a:t>
              </a:r>
              <a:r>
                <a:rPr lang="en-US" sz="2000" err="1">
                  <a:latin typeface="Verdana" panose="020B0604030504040204" pitchFamily="34" charset="0"/>
                  <a:ea typeface="Verdana" panose="020B0604030504040204" pitchFamily="34" charset="0"/>
                  <a:cs typeface="Verdana" panose="020B0604030504040204" pitchFamily="34" charset="0"/>
                </a:rPr>
                <a:t>Koffect</a:t>
              </a:r>
              <a:r>
                <a:rPr lang="en-US" sz="2000">
                  <a:latin typeface="Verdana" panose="020B0604030504040204" pitchFamily="34" charset="0"/>
                  <a:ea typeface="Verdana" panose="020B0604030504040204" pitchFamily="34" charset="0"/>
                  <a:cs typeface="Verdana" panose="020B0604030504040204" pitchFamily="34" charset="0"/>
                </a:rPr>
                <a:t> language.</a:t>
              </a:r>
            </a:p>
          </p:txBody>
        </p:sp>
      </p:grpSp>
      <p:grpSp>
        <p:nvGrpSpPr>
          <p:cNvPr id="24" name="Group 23">
            <a:extLst>
              <a:ext uri="{FF2B5EF4-FFF2-40B4-BE49-F238E27FC236}">
                <a16:creationId xmlns:a16="http://schemas.microsoft.com/office/drawing/2014/main" id="{2024128E-941E-8752-8249-479633AA4F6B}"/>
              </a:ext>
            </a:extLst>
          </p:cNvPr>
          <p:cNvGrpSpPr/>
          <p:nvPr/>
        </p:nvGrpSpPr>
        <p:grpSpPr>
          <a:xfrm>
            <a:off x="0" y="2067340"/>
            <a:ext cx="6096000" cy="4790660"/>
            <a:chOff x="0" y="2058754"/>
            <a:chExt cx="6096000" cy="4914809"/>
          </a:xfrm>
          <a:effectLst/>
        </p:grpSpPr>
        <p:sp>
          <p:nvSpPr>
            <p:cNvPr id="25" name="Rectangle 24">
              <a:extLst>
                <a:ext uri="{FF2B5EF4-FFF2-40B4-BE49-F238E27FC236}">
                  <a16:creationId xmlns:a16="http://schemas.microsoft.com/office/drawing/2014/main" id="{4C177CB8-BC28-2D60-8CF8-C012762391F3}"/>
                </a:ext>
              </a:extLst>
            </p:cNvPr>
            <p:cNvSpPr/>
            <p:nvPr/>
          </p:nvSpPr>
          <p:spPr>
            <a:xfrm>
              <a:off x="0" y="2058754"/>
              <a:ext cx="6096000" cy="4914809"/>
            </a:xfrm>
            <a:prstGeom prst="rect">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1D4FDA4B-C2E1-8D42-64FC-025BD9022E50}"/>
                </a:ext>
              </a:extLst>
            </p:cNvPr>
            <p:cNvSpPr txBox="1"/>
            <p:nvPr/>
          </p:nvSpPr>
          <p:spPr>
            <a:xfrm>
              <a:off x="583096" y="2686878"/>
              <a:ext cx="5208104" cy="647293"/>
            </a:xfrm>
            <a:prstGeom prst="rect">
              <a:avLst/>
            </a:prstGeom>
            <a:noFill/>
            <a:ln>
              <a:noFill/>
            </a:ln>
          </p:spPr>
          <p:txBody>
            <a:bodyPr wrap="square" rtlCol="0">
              <a:spAutoFit/>
            </a:bodyPr>
            <a:lstStyle/>
            <a:p>
              <a:pPr algn="ctr"/>
              <a:r>
                <a:rPr lang="en-US" sz="3500">
                  <a:latin typeface="Verdana" panose="020B0604030504040204" pitchFamily="34" charset="0"/>
                  <a:ea typeface="Verdana" panose="020B0604030504040204" pitchFamily="34" charset="0"/>
                  <a:cs typeface="Verdana" panose="020B0604030504040204" pitchFamily="34" charset="0"/>
                </a:rPr>
                <a:t>Cohesive Design</a:t>
              </a:r>
            </a:p>
          </p:txBody>
        </p:sp>
        <p:sp>
          <p:nvSpPr>
            <p:cNvPr id="27" name="TextBox 26">
              <a:extLst>
                <a:ext uri="{FF2B5EF4-FFF2-40B4-BE49-F238E27FC236}">
                  <a16:creationId xmlns:a16="http://schemas.microsoft.com/office/drawing/2014/main" id="{576D51F2-5418-FDC6-9AC1-577742A5A846}"/>
                </a:ext>
              </a:extLst>
            </p:cNvPr>
            <p:cNvSpPr txBox="1"/>
            <p:nvPr/>
          </p:nvSpPr>
          <p:spPr>
            <a:xfrm>
              <a:off x="583096" y="3455701"/>
              <a:ext cx="5208104" cy="2936499"/>
            </a:xfrm>
            <a:prstGeom prst="rect">
              <a:avLst/>
            </a:prstGeom>
            <a:noFill/>
            <a:ln>
              <a:noFill/>
            </a:ln>
          </p:spPr>
          <p:txBody>
            <a:bodyPr wrap="square" rtlCol="0">
              <a:spAutoFit/>
            </a:bodyPr>
            <a:lstStyle/>
            <a:p>
              <a:r>
                <a:rPr lang="en-US" sz="2000">
                  <a:latin typeface="Verdana" panose="020B0604030504040204" pitchFamily="34" charset="0"/>
                  <a:ea typeface="Verdana" panose="020B0604030504040204" pitchFamily="34" charset="0"/>
                  <a:cs typeface="Verdana" panose="020B0604030504040204" pitchFamily="34" charset="0"/>
                </a:rPr>
                <a:t>To have a cohesive and flexible design, a great deal of research into many different aspects of programming language theory, design, and implementation. This balance of cohesion and flexibility required weighing of tradeoffs, deep understanding of underlying principles, and making tough decisions.</a:t>
              </a:r>
            </a:p>
          </p:txBody>
        </p:sp>
      </p:grpSp>
      <p:sp>
        <p:nvSpPr>
          <p:cNvPr id="3" name="Rectangle 2">
            <a:extLst>
              <a:ext uri="{FF2B5EF4-FFF2-40B4-BE49-F238E27FC236}">
                <a16:creationId xmlns:a16="http://schemas.microsoft.com/office/drawing/2014/main" id="{CD00E362-006C-A82F-65A3-6F76B81E8B7A}"/>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US" sz="7500" b="1">
                <a:latin typeface="Verdana"/>
                <a:ea typeface="Verdana"/>
                <a:cs typeface="Verdana" panose="020B0604030504040204" pitchFamily="34" charset="0"/>
              </a:rPr>
              <a:t>Challenges</a:t>
            </a:r>
            <a:endParaRPr lang="en-US" sz="7500" b="1">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529225074"/>
      </p:ext>
    </p:extLst>
  </p:cSld>
  <p:clrMapOvr>
    <a:masterClrMapping/>
  </p:clrMapOvr>
  <mc:AlternateContent xmlns:mc="http://schemas.openxmlformats.org/markup-compatibility/2006" xmlns:p159="http://schemas.microsoft.com/office/powerpoint/2015/09/main">
    <mc:Choice Requires="p159">
      <p:transition spd="slow" advTm="9404">
        <p159:morph option="byObject"/>
      </p:transition>
    </mc:Choice>
    <mc:Fallback xmlns="">
      <p:transition spd="slow" advTm="9404">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EFF69-2687-431A-C7C2-BCCADD4E0729}"/>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0B9CE154-9BFC-250F-9AB6-0F7B120B9E83}"/>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A32C92BE-D5AA-CD0C-6275-6AA32CD30A6F}"/>
              </a:ext>
            </a:extLst>
          </p:cNvPr>
          <p:cNvGrpSpPr/>
          <p:nvPr/>
        </p:nvGrpSpPr>
        <p:grpSpPr>
          <a:xfrm>
            <a:off x="0" y="2067340"/>
            <a:ext cx="6096000" cy="4790660"/>
            <a:chOff x="0" y="2058754"/>
            <a:chExt cx="6096000" cy="4914809"/>
          </a:xfrm>
          <a:effectLst/>
        </p:grpSpPr>
        <p:sp>
          <p:nvSpPr>
            <p:cNvPr id="4" name="Rectangle 3">
              <a:extLst>
                <a:ext uri="{FF2B5EF4-FFF2-40B4-BE49-F238E27FC236}">
                  <a16:creationId xmlns:a16="http://schemas.microsoft.com/office/drawing/2014/main" id="{C91E2F0E-8EC9-AA16-DCAE-18671CE37B4F}"/>
                </a:ext>
              </a:extLst>
            </p:cNvPr>
            <p:cNvSpPr/>
            <p:nvPr/>
          </p:nvSpPr>
          <p:spPr>
            <a:xfrm>
              <a:off x="0" y="2058754"/>
              <a:ext cx="6096000" cy="4914809"/>
            </a:xfrm>
            <a:prstGeom prst="rect">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8EB704D-8C0A-EC38-C5FF-133B2284AA34}"/>
                </a:ext>
              </a:extLst>
            </p:cNvPr>
            <p:cNvSpPr txBox="1"/>
            <p:nvPr/>
          </p:nvSpPr>
          <p:spPr>
            <a:xfrm>
              <a:off x="583096" y="2686878"/>
              <a:ext cx="5208104" cy="647293"/>
            </a:xfrm>
            <a:prstGeom prst="rect">
              <a:avLst/>
            </a:prstGeom>
            <a:noFill/>
            <a:ln>
              <a:noFill/>
            </a:ln>
          </p:spPr>
          <p:txBody>
            <a:bodyPr wrap="square" rtlCol="0">
              <a:spAutoFit/>
            </a:bodyPr>
            <a:lstStyle/>
            <a:p>
              <a:pPr algn="ctr"/>
              <a:r>
                <a:rPr lang="en-US" sz="3500">
                  <a:latin typeface="Verdana" panose="020B0604030504040204" pitchFamily="34" charset="0"/>
                  <a:ea typeface="Verdana" panose="020B0604030504040204" pitchFamily="34" charset="0"/>
                  <a:cs typeface="Verdana" panose="020B0604030504040204" pitchFamily="34" charset="0"/>
                </a:rPr>
                <a:t>Cohesive Design</a:t>
              </a:r>
            </a:p>
          </p:txBody>
        </p:sp>
        <p:sp>
          <p:nvSpPr>
            <p:cNvPr id="10" name="TextBox 9">
              <a:extLst>
                <a:ext uri="{FF2B5EF4-FFF2-40B4-BE49-F238E27FC236}">
                  <a16:creationId xmlns:a16="http://schemas.microsoft.com/office/drawing/2014/main" id="{5E7ACFB9-FFC7-2D39-85BB-431BA03DF095}"/>
                </a:ext>
              </a:extLst>
            </p:cNvPr>
            <p:cNvSpPr txBox="1"/>
            <p:nvPr/>
          </p:nvSpPr>
          <p:spPr>
            <a:xfrm>
              <a:off x="583096" y="3455701"/>
              <a:ext cx="5208104" cy="2936499"/>
            </a:xfrm>
            <a:prstGeom prst="rect">
              <a:avLst/>
            </a:prstGeom>
            <a:noFill/>
            <a:ln>
              <a:noFill/>
            </a:ln>
          </p:spPr>
          <p:txBody>
            <a:bodyPr wrap="square" rtlCol="0">
              <a:spAutoFit/>
            </a:bodyPr>
            <a:lstStyle/>
            <a:p>
              <a:r>
                <a:rPr lang="en-US" sz="2000">
                  <a:latin typeface="Verdana" panose="020B0604030504040204" pitchFamily="34" charset="0"/>
                  <a:ea typeface="Verdana" panose="020B0604030504040204" pitchFamily="34" charset="0"/>
                  <a:cs typeface="Verdana" panose="020B0604030504040204" pitchFamily="34" charset="0"/>
                </a:rPr>
                <a:t>To have a cohesive and flexible design, a great deal of research into many different aspects of programming language theory, design, and implementation. This balance of cohesion and flexibility required weighing of tradeoffs, deep understanding of underlying principles, and making tough decisions.</a:t>
              </a:r>
            </a:p>
          </p:txBody>
        </p:sp>
      </p:grpSp>
      <p:grpSp>
        <p:nvGrpSpPr>
          <p:cNvPr id="13" name="Group 12">
            <a:extLst>
              <a:ext uri="{FF2B5EF4-FFF2-40B4-BE49-F238E27FC236}">
                <a16:creationId xmlns:a16="http://schemas.microsoft.com/office/drawing/2014/main" id="{18EC9962-9630-06BE-EFAB-6D35397E7597}"/>
              </a:ext>
            </a:extLst>
          </p:cNvPr>
          <p:cNvGrpSpPr/>
          <p:nvPr/>
        </p:nvGrpSpPr>
        <p:grpSpPr>
          <a:xfrm>
            <a:off x="6096000" y="2067340"/>
            <a:ext cx="6096000" cy="4790660"/>
            <a:chOff x="0" y="2058754"/>
            <a:chExt cx="6096000" cy="4914809"/>
          </a:xfrm>
          <a:effectLst/>
        </p:grpSpPr>
        <p:sp>
          <p:nvSpPr>
            <p:cNvPr id="14" name="Rectangle 13">
              <a:extLst>
                <a:ext uri="{FF2B5EF4-FFF2-40B4-BE49-F238E27FC236}">
                  <a16:creationId xmlns:a16="http://schemas.microsoft.com/office/drawing/2014/main" id="{FBB30D81-DBC2-C235-165F-CD1BF94F80AA}"/>
                </a:ext>
              </a:extLst>
            </p:cNvPr>
            <p:cNvSpPr/>
            <p:nvPr/>
          </p:nvSpPr>
          <p:spPr>
            <a:xfrm>
              <a:off x="0" y="2058754"/>
              <a:ext cx="6096000" cy="491480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63EA1AF-EAC1-A02C-0341-B08C1C925CC1}"/>
                </a:ext>
              </a:extLst>
            </p:cNvPr>
            <p:cNvSpPr txBox="1"/>
            <p:nvPr/>
          </p:nvSpPr>
          <p:spPr>
            <a:xfrm>
              <a:off x="583096" y="2686878"/>
              <a:ext cx="5208104" cy="647293"/>
            </a:xfrm>
            <a:prstGeom prst="rect">
              <a:avLst/>
            </a:prstGeom>
            <a:noFill/>
            <a:ln>
              <a:noFill/>
            </a:ln>
          </p:spPr>
          <p:txBody>
            <a:bodyPr wrap="square" rtlCol="0">
              <a:spAutoFit/>
            </a:bodyPr>
            <a:lstStyle/>
            <a:p>
              <a:pPr algn="ctr"/>
              <a:r>
                <a:rPr lang="en-US" sz="3500">
                  <a:latin typeface="Verdana" panose="020B0604030504040204" pitchFamily="34" charset="0"/>
                  <a:ea typeface="Verdana" panose="020B0604030504040204" pitchFamily="34" charset="0"/>
                  <a:cs typeface="Verdana" panose="020B0604030504040204" pitchFamily="34" charset="0"/>
                </a:rPr>
                <a:t>Project Scope</a:t>
              </a:r>
            </a:p>
          </p:txBody>
        </p:sp>
        <p:sp>
          <p:nvSpPr>
            <p:cNvPr id="16" name="TextBox 15">
              <a:extLst>
                <a:ext uri="{FF2B5EF4-FFF2-40B4-BE49-F238E27FC236}">
                  <a16:creationId xmlns:a16="http://schemas.microsoft.com/office/drawing/2014/main" id="{4B5A17EB-D76B-2E4A-AE55-8D79E7B2BCF1}"/>
                </a:ext>
              </a:extLst>
            </p:cNvPr>
            <p:cNvSpPr txBox="1"/>
            <p:nvPr/>
          </p:nvSpPr>
          <p:spPr>
            <a:xfrm>
              <a:off x="583096" y="3455702"/>
              <a:ext cx="5208104" cy="2936499"/>
            </a:xfrm>
            <a:prstGeom prst="rect">
              <a:avLst/>
            </a:prstGeom>
            <a:noFill/>
            <a:ln>
              <a:noFill/>
            </a:ln>
          </p:spPr>
          <p:txBody>
            <a:bodyPr wrap="square" rtlCol="0">
              <a:spAutoFit/>
            </a:bodyPr>
            <a:lstStyle/>
            <a:p>
              <a:pPr algn="ctr"/>
              <a:r>
                <a:rPr lang="en-US" sz="2000">
                  <a:latin typeface="Verdana" panose="020B0604030504040204" pitchFamily="34" charset="0"/>
                  <a:ea typeface="Verdana" panose="020B0604030504040204" pitchFamily="34" charset="0"/>
                  <a:cs typeface="Verdana" panose="020B0604030504040204" pitchFamily="34" charset="0"/>
                </a:rPr>
                <a:t>Initial time constraints were underestimated and unforeseen setbacks in design and implementation caused a reevaluation of project deliverables for final demonstration. This tough decision was made to ensure that the best possible design path was taken for the </a:t>
              </a:r>
              <a:r>
                <a:rPr lang="en-US" sz="2000" err="1">
                  <a:latin typeface="Verdana" panose="020B0604030504040204" pitchFamily="34" charset="0"/>
                  <a:ea typeface="Verdana" panose="020B0604030504040204" pitchFamily="34" charset="0"/>
                  <a:cs typeface="Verdana" panose="020B0604030504040204" pitchFamily="34" charset="0"/>
                </a:rPr>
                <a:t>Koffect</a:t>
              </a:r>
              <a:r>
                <a:rPr lang="en-US" sz="2000">
                  <a:latin typeface="Verdana" panose="020B0604030504040204" pitchFamily="34" charset="0"/>
                  <a:ea typeface="Verdana" panose="020B0604030504040204" pitchFamily="34" charset="0"/>
                  <a:cs typeface="Verdana" panose="020B0604030504040204" pitchFamily="34" charset="0"/>
                </a:rPr>
                <a:t> language.</a:t>
              </a:r>
            </a:p>
          </p:txBody>
        </p:sp>
      </p:grpSp>
      <p:sp>
        <p:nvSpPr>
          <p:cNvPr id="3" name="Rectangle 2">
            <a:extLst>
              <a:ext uri="{FF2B5EF4-FFF2-40B4-BE49-F238E27FC236}">
                <a16:creationId xmlns:a16="http://schemas.microsoft.com/office/drawing/2014/main" id="{ECDCDC11-75DA-CE6D-0E2A-5A98CE405336}"/>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US" sz="7500" b="1">
                <a:latin typeface="Verdana"/>
                <a:ea typeface="Verdana"/>
                <a:cs typeface="Verdana" panose="020B0604030504040204" pitchFamily="34" charset="0"/>
              </a:rPr>
              <a:t>Challenges</a:t>
            </a:r>
            <a:endParaRPr lang="en-US" sz="7500" b="1">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266514464"/>
      </p:ext>
    </p:extLst>
  </p:cSld>
  <p:clrMapOvr>
    <a:masterClrMapping/>
  </p:clrMapOvr>
  <mc:AlternateContent xmlns:mc="http://schemas.openxmlformats.org/markup-compatibility/2006" xmlns:p159="http://schemas.microsoft.com/office/powerpoint/2015/09/main">
    <mc:Choice Requires="p159">
      <p:transition spd="slow" advTm="12069">
        <p159:morph option="byObject"/>
      </p:transition>
    </mc:Choice>
    <mc:Fallback xmlns="">
      <p:transition spd="slow" advTm="12069">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3E6D274-F2FA-8054-3FE0-4E44EBDB1C80}"/>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F782F007-7280-89F9-2B8E-52A5F210F37D}"/>
              </a:ext>
            </a:extLst>
          </p:cNvPr>
          <p:cNvGrpSpPr/>
          <p:nvPr/>
        </p:nvGrpSpPr>
        <p:grpSpPr>
          <a:xfrm>
            <a:off x="0" y="-4817164"/>
            <a:ext cx="6276046" cy="4817164"/>
            <a:chOff x="0" y="2031564"/>
            <a:chExt cx="6096000" cy="4942000"/>
          </a:xfrm>
          <a:solidFill>
            <a:schemeClr val="accent1">
              <a:lumMod val="40000"/>
              <a:lumOff val="60000"/>
            </a:schemeClr>
          </a:solidFill>
          <a:effectLst/>
        </p:grpSpPr>
        <p:sp>
          <p:nvSpPr>
            <p:cNvPr id="4" name="Rectangle 3">
              <a:extLst>
                <a:ext uri="{FF2B5EF4-FFF2-40B4-BE49-F238E27FC236}">
                  <a16:creationId xmlns:a16="http://schemas.microsoft.com/office/drawing/2014/main" id="{E61F07A9-1742-FEF6-DD00-861130D3EA91}"/>
                </a:ext>
              </a:extLst>
            </p:cNvPr>
            <p:cNvSpPr/>
            <p:nvPr/>
          </p:nvSpPr>
          <p:spPr>
            <a:xfrm>
              <a:off x="0" y="2031564"/>
              <a:ext cx="6096000" cy="49420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CD305AB-F163-F826-66B2-E2998CBE901C}"/>
                </a:ext>
              </a:extLst>
            </p:cNvPr>
            <p:cNvSpPr txBox="1"/>
            <p:nvPr/>
          </p:nvSpPr>
          <p:spPr>
            <a:xfrm>
              <a:off x="443948" y="2607507"/>
              <a:ext cx="5208104" cy="3504853"/>
            </a:xfrm>
            <a:prstGeom prst="rect">
              <a:avLst/>
            </a:prstGeom>
            <a:grpFill/>
            <a:ln>
              <a:noFill/>
            </a:ln>
          </p:spPr>
          <p:txBody>
            <a:bodyPr wrap="square" rtlCol="0">
              <a:spAutoFit/>
            </a:bodyPr>
            <a:lstStyle/>
            <a:p>
              <a:pPr algn="ctr"/>
              <a:r>
                <a:rPr lang="en-US" sz="3600">
                  <a:latin typeface="Verdana" panose="020B0604030504040204" pitchFamily="34" charset="0"/>
                  <a:ea typeface="Verdana" panose="020B0604030504040204" pitchFamily="34" charset="0"/>
                  <a:cs typeface="Verdana" panose="020B0604030504040204" pitchFamily="34" charset="0"/>
                </a:rPr>
                <a:t>As I, Jaran Chao, am the only member of my team, I will be responsible for all work pertaining to the </a:t>
              </a:r>
              <a:r>
                <a:rPr lang="en-US" sz="3600" err="1">
                  <a:latin typeface="Verdana" panose="020B0604030504040204" pitchFamily="34" charset="0"/>
                  <a:ea typeface="Verdana" panose="020B0604030504040204" pitchFamily="34" charset="0"/>
                  <a:cs typeface="Verdana" panose="020B0604030504040204" pitchFamily="34" charset="0"/>
                </a:rPr>
                <a:t>Koffect</a:t>
              </a:r>
              <a:r>
                <a:rPr lang="en-US" sz="3600">
                  <a:latin typeface="Verdana" panose="020B0604030504040204" pitchFamily="34" charset="0"/>
                  <a:ea typeface="Verdana" panose="020B0604030504040204" pitchFamily="34" charset="0"/>
                  <a:cs typeface="Verdana" panose="020B0604030504040204" pitchFamily="34" charset="0"/>
                </a:rPr>
                <a:t> language.</a:t>
              </a:r>
            </a:p>
          </p:txBody>
        </p:sp>
      </p:grpSp>
      <p:pic>
        <p:nvPicPr>
          <p:cNvPr id="2" name="Picture 1">
            <a:extLst>
              <a:ext uri="{FF2B5EF4-FFF2-40B4-BE49-F238E27FC236}">
                <a16:creationId xmlns:a16="http://schemas.microsoft.com/office/drawing/2014/main" id="{711DBAAF-F5A3-A6E1-22A9-FC8367ED7F29}"/>
              </a:ext>
            </a:extLst>
          </p:cNvPr>
          <p:cNvPicPr>
            <a:picLocks noChangeAspect="1"/>
          </p:cNvPicPr>
          <p:nvPr/>
        </p:nvPicPr>
        <p:blipFill>
          <a:blip r:embed="rId3"/>
          <a:stretch>
            <a:fillRect/>
          </a:stretch>
        </p:blipFill>
        <p:spPr>
          <a:xfrm>
            <a:off x="6276046" y="-4512365"/>
            <a:ext cx="5915954" cy="4512365"/>
          </a:xfrm>
          <a:prstGeom prst="rect">
            <a:avLst/>
          </a:prstGeom>
        </p:spPr>
      </p:pic>
      <p:sp>
        <p:nvSpPr>
          <p:cNvPr id="3" name="Rectangle 2">
            <a:extLst>
              <a:ext uri="{FF2B5EF4-FFF2-40B4-BE49-F238E27FC236}">
                <a16:creationId xmlns:a16="http://schemas.microsoft.com/office/drawing/2014/main" id="{19B21CCC-2E68-26CB-2A5A-425AB4A32C7C}"/>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7500" b="1">
                <a:latin typeface="Verdana" panose="020B0604030504040204" pitchFamily="34" charset="0"/>
                <a:ea typeface="Verdana" panose="020B0604030504040204" pitchFamily="34" charset="0"/>
                <a:cs typeface="Verdana" panose="020B0604030504040204" pitchFamily="34" charset="0"/>
              </a:rPr>
              <a:t>Division of Work</a:t>
            </a:r>
          </a:p>
        </p:txBody>
      </p:sp>
    </p:spTree>
    <p:extLst>
      <p:ext uri="{BB962C8B-B14F-4D97-AF65-F5344CB8AC3E}">
        <p14:creationId xmlns:p14="http://schemas.microsoft.com/office/powerpoint/2010/main" val="2023058176"/>
      </p:ext>
    </p:extLst>
  </p:cSld>
  <p:clrMapOvr>
    <a:masterClrMapping/>
  </p:clrMapOvr>
  <p:transition spd="slow" advTm="2675">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3E6D274-F2FA-8054-3FE0-4E44EBDB1C80}"/>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F782F007-7280-89F9-2B8E-52A5F210F37D}"/>
              </a:ext>
            </a:extLst>
          </p:cNvPr>
          <p:cNvGrpSpPr/>
          <p:nvPr/>
        </p:nvGrpSpPr>
        <p:grpSpPr>
          <a:xfrm>
            <a:off x="0" y="2040836"/>
            <a:ext cx="6276046" cy="4817164"/>
            <a:chOff x="0" y="2031564"/>
            <a:chExt cx="6096000" cy="4942000"/>
          </a:xfrm>
          <a:solidFill>
            <a:schemeClr val="accent1">
              <a:lumMod val="40000"/>
              <a:lumOff val="60000"/>
            </a:schemeClr>
          </a:solidFill>
          <a:effectLst/>
        </p:grpSpPr>
        <p:sp>
          <p:nvSpPr>
            <p:cNvPr id="4" name="Rectangle 3">
              <a:extLst>
                <a:ext uri="{FF2B5EF4-FFF2-40B4-BE49-F238E27FC236}">
                  <a16:creationId xmlns:a16="http://schemas.microsoft.com/office/drawing/2014/main" id="{E61F07A9-1742-FEF6-DD00-861130D3EA91}"/>
                </a:ext>
              </a:extLst>
            </p:cNvPr>
            <p:cNvSpPr/>
            <p:nvPr/>
          </p:nvSpPr>
          <p:spPr>
            <a:xfrm>
              <a:off x="0" y="2031564"/>
              <a:ext cx="6096000" cy="49420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CD305AB-F163-F826-66B2-E2998CBE901C}"/>
                </a:ext>
              </a:extLst>
            </p:cNvPr>
            <p:cNvSpPr txBox="1"/>
            <p:nvPr/>
          </p:nvSpPr>
          <p:spPr>
            <a:xfrm>
              <a:off x="443948" y="2607507"/>
              <a:ext cx="5208104" cy="3504853"/>
            </a:xfrm>
            <a:prstGeom prst="rect">
              <a:avLst/>
            </a:prstGeom>
            <a:grpFill/>
            <a:ln>
              <a:noFill/>
            </a:ln>
          </p:spPr>
          <p:txBody>
            <a:bodyPr wrap="square" rtlCol="0">
              <a:spAutoFit/>
            </a:bodyPr>
            <a:lstStyle/>
            <a:p>
              <a:pPr algn="ctr"/>
              <a:r>
                <a:rPr lang="en-US" sz="3600">
                  <a:latin typeface="Verdana" panose="020B0604030504040204" pitchFamily="34" charset="0"/>
                  <a:ea typeface="Verdana" panose="020B0604030504040204" pitchFamily="34" charset="0"/>
                  <a:cs typeface="Verdana" panose="020B0604030504040204" pitchFamily="34" charset="0"/>
                </a:rPr>
                <a:t>As I, Jaran Chao, am the only member of my team, I will be responsible for all work pertaining to the </a:t>
              </a:r>
              <a:r>
                <a:rPr lang="en-US" sz="3600" err="1">
                  <a:latin typeface="Verdana" panose="020B0604030504040204" pitchFamily="34" charset="0"/>
                  <a:ea typeface="Verdana" panose="020B0604030504040204" pitchFamily="34" charset="0"/>
                  <a:cs typeface="Verdana" panose="020B0604030504040204" pitchFamily="34" charset="0"/>
                </a:rPr>
                <a:t>Koffect</a:t>
              </a:r>
              <a:r>
                <a:rPr lang="en-US" sz="3600">
                  <a:latin typeface="Verdana" panose="020B0604030504040204" pitchFamily="34" charset="0"/>
                  <a:ea typeface="Verdana" panose="020B0604030504040204" pitchFamily="34" charset="0"/>
                  <a:cs typeface="Verdana" panose="020B0604030504040204" pitchFamily="34" charset="0"/>
                </a:rPr>
                <a:t> language.</a:t>
              </a:r>
            </a:p>
          </p:txBody>
        </p:sp>
      </p:grpSp>
      <p:pic>
        <p:nvPicPr>
          <p:cNvPr id="2" name="Picture 1">
            <a:extLst>
              <a:ext uri="{FF2B5EF4-FFF2-40B4-BE49-F238E27FC236}">
                <a16:creationId xmlns:a16="http://schemas.microsoft.com/office/drawing/2014/main" id="{711DBAAF-F5A3-A6E1-22A9-FC8367ED7F29}"/>
              </a:ext>
            </a:extLst>
          </p:cNvPr>
          <p:cNvPicPr>
            <a:picLocks noChangeAspect="1"/>
          </p:cNvPicPr>
          <p:nvPr/>
        </p:nvPicPr>
        <p:blipFill>
          <a:blip r:embed="rId3"/>
          <a:stretch>
            <a:fillRect/>
          </a:stretch>
        </p:blipFill>
        <p:spPr>
          <a:xfrm>
            <a:off x="6276046" y="2345635"/>
            <a:ext cx="5915954" cy="4512365"/>
          </a:xfrm>
          <a:prstGeom prst="rect">
            <a:avLst/>
          </a:prstGeom>
        </p:spPr>
      </p:pic>
      <p:sp>
        <p:nvSpPr>
          <p:cNvPr id="3" name="Rectangle 2">
            <a:extLst>
              <a:ext uri="{FF2B5EF4-FFF2-40B4-BE49-F238E27FC236}">
                <a16:creationId xmlns:a16="http://schemas.microsoft.com/office/drawing/2014/main" id="{19B21CCC-2E68-26CB-2A5A-425AB4A32C7C}"/>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7500" b="1">
                <a:latin typeface="Verdana" panose="020B0604030504040204" pitchFamily="34" charset="0"/>
                <a:ea typeface="Verdana" panose="020B0604030504040204" pitchFamily="34" charset="0"/>
                <a:cs typeface="Verdana" panose="020B0604030504040204" pitchFamily="34" charset="0"/>
              </a:rPr>
              <a:t>Division of Work</a:t>
            </a:r>
          </a:p>
        </p:txBody>
      </p:sp>
    </p:spTree>
    <p:extLst>
      <p:ext uri="{BB962C8B-B14F-4D97-AF65-F5344CB8AC3E}">
        <p14:creationId xmlns:p14="http://schemas.microsoft.com/office/powerpoint/2010/main" val="1147578448"/>
      </p:ext>
    </p:extLst>
  </p:cSld>
  <p:clrMapOvr>
    <a:masterClrMapping/>
  </p:clrMapOvr>
  <mc:AlternateContent xmlns:mc="http://schemas.openxmlformats.org/markup-compatibility/2006" xmlns:p159="http://schemas.microsoft.com/office/powerpoint/2015/09/main">
    <mc:Choice Requires="p159">
      <p:transition spd="slow" advTm="7236">
        <p159:morph option="byObject"/>
      </p:transition>
    </mc:Choice>
    <mc:Fallback xmlns="">
      <p:transition spd="slow" advTm="7236">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3E6D274-F2FA-8054-3FE0-4E44EBDB1C80}"/>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F782F007-7280-89F9-2B8E-52A5F210F37D}"/>
              </a:ext>
            </a:extLst>
          </p:cNvPr>
          <p:cNvGrpSpPr/>
          <p:nvPr/>
        </p:nvGrpSpPr>
        <p:grpSpPr>
          <a:xfrm>
            <a:off x="0" y="-4817164"/>
            <a:ext cx="12192000" cy="4817164"/>
            <a:chOff x="0" y="2031564"/>
            <a:chExt cx="6096000" cy="4942000"/>
          </a:xfrm>
          <a:solidFill>
            <a:schemeClr val="accent1">
              <a:lumMod val="40000"/>
              <a:lumOff val="60000"/>
            </a:schemeClr>
          </a:solidFill>
          <a:effectLst/>
        </p:grpSpPr>
        <p:sp>
          <p:nvSpPr>
            <p:cNvPr id="4" name="Rectangle 3">
              <a:extLst>
                <a:ext uri="{FF2B5EF4-FFF2-40B4-BE49-F238E27FC236}">
                  <a16:creationId xmlns:a16="http://schemas.microsoft.com/office/drawing/2014/main" id="{E61F07A9-1742-FEF6-DD00-861130D3EA91}"/>
                </a:ext>
              </a:extLst>
            </p:cNvPr>
            <p:cNvSpPr/>
            <p:nvPr/>
          </p:nvSpPr>
          <p:spPr>
            <a:xfrm>
              <a:off x="0" y="2031564"/>
              <a:ext cx="6096000" cy="49420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CD305AB-F163-F826-66B2-E2998CBE901C}"/>
                </a:ext>
              </a:extLst>
            </p:cNvPr>
            <p:cNvSpPr txBox="1"/>
            <p:nvPr/>
          </p:nvSpPr>
          <p:spPr>
            <a:xfrm>
              <a:off x="443948" y="2607507"/>
              <a:ext cx="5208104" cy="3631154"/>
            </a:xfrm>
            <a:prstGeom prst="rect">
              <a:avLst/>
            </a:prstGeom>
            <a:grpFill/>
            <a:ln>
              <a:noFill/>
            </a:ln>
          </p:spPr>
          <p:txBody>
            <a:bodyPr wrap="square" rtlCol="0">
              <a:spAutoFit/>
            </a:bodyPr>
            <a:lstStyle/>
            <a:p>
              <a:pPr algn="ctr"/>
              <a:r>
                <a:rPr lang="en-US" sz="3200">
                  <a:latin typeface="Verdana" panose="020B0604030504040204" pitchFamily="34" charset="0"/>
                  <a:ea typeface="Verdana" panose="020B0604030504040204" pitchFamily="34" charset="0"/>
                  <a:cs typeface="Verdana" panose="020B0604030504040204" pitchFamily="34" charset="0"/>
                </a:rPr>
                <a:t>The primary demo of the language will be a start from scratch to fully functioning program demo. This demo may be multiple different code files depicting the multiple different features and paradigms supported by </a:t>
              </a:r>
              <a:r>
                <a:rPr lang="en-US" sz="3200" err="1">
                  <a:latin typeface="Verdana" panose="020B0604030504040204" pitchFamily="34" charset="0"/>
                  <a:ea typeface="Verdana" panose="020B0604030504040204" pitchFamily="34" charset="0"/>
                  <a:cs typeface="Verdana" panose="020B0604030504040204" pitchFamily="34" charset="0"/>
                </a:rPr>
                <a:t>Koffect</a:t>
              </a:r>
              <a:r>
                <a:rPr lang="en-US" sz="3200">
                  <a:latin typeface="Verdana" panose="020B0604030504040204" pitchFamily="34" charset="0"/>
                  <a:ea typeface="Verdana" panose="020B0604030504040204" pitchFamily="34" charset="0"/>
                  <a:cs typeface="Verdana" panose="020B0604030504040204" pitchFamily="34" charset="0"/>
                </a:rPr>
                <a:t>. The main code file will be demonstrating the context-oriented features of </a:t>
              </a:r>
              <a:r>
                <a:rPr lang="en-US" sz="3200" err="1">
                  <a:latin typeface="Verdana" panose="020B0604030504040204" pitchFamily="34" charset="0"/>
                  <a:ea typeface="Verdana" panose="020B0604030504040204" pitchFamily="34" charset="0"/>
                  <a:cs typeface="Verdana" panose="020B0604030504040204" pitchFamily="34" charset="0"/>
                </a:rPr>
                <a:t>Koffect</a:t>
              </a:r>
              <a:r>
                <a:rPr lang="en-US" sz="3200">
                  <a:latin typeface="Verdana" panose="020B0604030504040204" pitchFamily="34" charset="0"/>
                  <a:ea typeface="Verdana" panose="020B0604030504040204" pitchFamily="34" charset="0"/>
                  <a:cs typeface="Verdana" panose="020B0604030504040204" pitchFamily="34" charset="0"/>
                </a:rPr>
                <a:t>.</a:t>
              </a:r>
            </a:p>
          </p:txBody>
        </p:sp>
      </p:grpSp>
      <p:sp>
        <p:nvSpPr>
          <p:cNvPr id="3" name="Rectangle 2">
            <a:extLst>
              <a:ext uri="{FF2B5EF4-FFF2-40B4-BE49-F238E27FC236}">
                <a16:creationId xmlns:a16="http://schemas.microsoft.com/office/drawing/2014/main" id="{19B21CCC-2E68-26CB-2A5A-425AB4A32C7C}"/>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7500" b="1">
                <a:latin typeface="Verdana" panose="020B0604030504040204" pitchFamily="34" charset="0"/>
                <a:ea typeface="Verdana" panose="020B0604030504040204" pitchFamily="34" charset="0"/>
                <a:cs typeface="Verdana" panose="020B0604030504040204" pitchFamily="34" charset="0"/>
              </a:rPr>
              <a:t>Expected Demo</a:t>
            </a:r>
          </a:p>
        </p:txBody>
      </p:sp>
    </p:spTree>
    <p:extLst>
      <p:ext uri="{BB962C8B-B14F-4D97-AF65-F5344CB8AC3E}">
        <p14:creationId xmlns:p14="http://schemas.microsoft.com/office/powerpoint/2010/main" val="2580329996"/>
      </p:ext>
    </p:extLst>
  </p:cSld>
  <p:clrMapOvr>
    <a:masterClrMapping/>
  </p:clrMapOvr>
  <p:transition spd="slow" advTm="2528">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CCBCA39-01CD-04A9-AD0D-D53997C056F2}"/>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F782F007-7280-89F9-2B8E-52A5F210F37D}"/>
              </a:ext>
            </a:extLst>
          </p:cNvPr>
          <p:cNvGrpSpPr/>
          <p:nvPr/>
        </p:nvGrpSpPr>
        <p:grpSpPr>
          <a:xfrm>
            <a:off x="0" y="2040834"/>
            <a:ext cx="6096000" cy="4817165"/>
            <a:chOff x="0" y="2040835"/>
            <a:chExt cx="6096000" cy="4817166"/>
          </a:xfrm>
          <a:solidFill>
            <a:schemeClr val="accent1">
              <a:lumMod val="40000"/>
              <a:lumOff val="60000"/>
            </a:schemeClr>
          </a:solidFill>
          <a:effectLst/>
        </p:grpSpPr>
        <p:sp>
          <p:nvSpPr>
            <p:cNvPr id="4" name="Rectangle 3">
              <a:extLst>
                <a:ext uri="{FF2B5EF4-FFF2-40B4-BE49-F238E27FC236}">
                  <a16:creationId xmlns:a16="http://schemas.microsoft.com/office/drawing/2014/main" id="{E61F07A9-1742-FEF6-DD00-861130D3EA91}"/>
                </a:ext>
              </a:extLst>
            </p:cNvPr>
            <p:cNvSpPr/>
            <p:nvPr/>
          </p:nvSpPr>
          <p:spPr>
            <a:xfrm>
              <a:off x="0" y="2040835"/>
              <a:ext cx="6096000" cy="4817166"/>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695EF39-E227-1E90-3636-46C37EF9EC37}"/>
                </a:ext>
              </a:extLst>
            </p:cNvPr>
            <p:cNvSpPr txBox="1"/>
            <p:nvPr/>
          </p:nvSpPr>
          <p:spPr>
            <a:xfrm>
              <a:off x="583096" y="2686878"/>
              <a:ext cx="5208104" cy="861774"/>
            </a:xfrm>
            <a:prstGeom prst="rect">
              <a:avLst/>
            </a:prstGeom>
            <a:grpFill/>
            <a:ln>
              <a:noFill/>
            </a:ln>
          </p:spPr>
          <p:txBody>
            <a:bodyPr wrap="square" rtlCol="0">
              <a:spAutoFit/>
            </a:bodyPr>
            <a:lstStyle/>
            <a:p>
              <a:r>
                <a:rPr lang="en-US" sz="5000">
                  <a:latin typeface="Verdana" panose="020B0604030504040204" pitchFamily="34" charset="0"/>
                  <a:ea typeface="Verdana" panose="020B0604030504040204" pitchFamily="34" charset="0"/>
                  <a:cs typeface="Verdana" panose="020B0604030504040204" pitchFamily="34" charset="0"/>
                </a:rPr>
                <a:t>Team Members</a:t>
              </a:r>
            </a:p>
          </p:txBody>
        </p:sp>
        <p:sp>
          <p:nvSpPr>
            <p:cNvPr id="10" name="TextBox 9">
              <a:extLst>
                <a:ext uri="{FF2B5EF4-FFF2-40B4-BE49-F238E27FC236}">
                  <a16:creationId xmlns:a16="http://schemas.microsoft.com/office/drawing/2014/main" id="{8CD305AB-F163-F826-66B2-E2998CBE901C}"/>
                </a:ext>
              </a:extLst>
            </p:cNvPr>
            <p:cNvSpPr txBox="1"/>
            <p:nvPr/>
          </p:nvSpPr>
          <p:spPr>
            <a:xfrm>
              <a:off x="583096" y="3836886"/>
              <a:ext cx="5208104" cy="477054"/>
            </a:xfrm>
            <a:prstGeom prst="rect">
              <a:avLst/>
            </a:prstGeom>
            <a:grpFill/>
            <a:ln>
              <a:noFill/>
            </a:ln>
          </p:spPr>
          <p:txBody>
            <a:bodyPr wrap="square" rtlCol="0">
              <a:spAutoFit/>
            </a:bodyPr>
            <a:lstStyle/>
            <a:p>
              <a:pPr algn="ctr"/>
              <a:r>
                <a:rPr lang="en-US" sz="2500">
                  <a:latin typeface="Verdana" panose="020B0604030504040204" pitchFamily="34" charset="0"/>
                  <a:ea typeface="Verdana" panose="020B0604030504040204" pitchFamily="34" charset="0"/>
                  <a:cs typeface="Verdana" panose="020B0604030504040204" pitchFamily="34" charset="0"/>
                </a:rPr>
                <a:t>Jaran Chao</a:t>
              </a:r>
            </a:p>
          </p:txBody>
        </p:sp>
      </p:grpSp>
      <p:grpSp>
        <p:nvGrpSpPr>
          <p:cNvPr id="13" name="Group 12">
            <a:extLst>
              <a:ext uri="{FF2B5EF4-FFF2-40B4-BE49-F238E27FC236}">
                <a16:creationId xmlns:a16="http://schemas.microsoft.com/office/drawing/2014/main" id="{2C53CF7F-2FF4-D7E1-8D51-846629606763}"/>
              </a:ext>
            </a:extLst>
          </p:cNvPr>
          <p:cNvGrpSpPr/>
          <p:nvPr/>
        </p:nvGrpSpPr>
        <p:grpSpPr>
          <a:xfrm>
            <a:off x="6095998" y="2040834"/>
            <a:ext cx="6096001" cy="4817165"/>
            <a:chOff x="-2" y="2040834"/>
            <a:chExt cx="6096001" cy="4817167"/>
          </a:xfrm>
          <a:solidFill>
            <a:schemeClr val="accent1">
              <a:lumMod val="40000"/>
              <a:lumOff val="60000"/>
            </a:schemeClr>
          </a:solidFill>
          <a:effectLst/>
        </p:grpSpPr>
        <p:sp>
          <p:nvSpPr>
            <p:cNvPr id="14" name="Rectangle 13">
              <a:extLst>
                <a:ext uri="{FF2B5EF4-FFF2-40B4-BE49-F238E27FC236}">
                  <a16:creationId xmlns:a16="http://schemas.microsoft.com/office/drawing/2014/main" id="{D68CB7C2-59D7-5124-472F-0C2FAEBC2AE8}"/>
                </a:ext>
              </a:extLst>
            </p:cNvPr>
            <p:cNvSpPr/>
            <p:nvPr/>
          </p:nvSpPr>
          <p:spPr>
            <a:xfrm>
              <a:off x="-2" y="2040834"/>
              <a:ext cx="6096001" cy="481716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3AE5979-859E-E392-4D68-A612572833ED}"/>
                </a:ext>
              </a:extLst>
            </p:cNvPr>
            <p:cNvSpPr txBox="1"/>
            <p:nvPr/>
          </p:nvSpPr>
          <p:spPr>
            <a:xfrm>
              <a:off x="583096" y="2686878"/>
              <a:ext cx="5208104" cy="861774"/>
            </a:xfrm>
            <a:prstGeom prst="rect">
              <a:avLst/>
            </a:prstGeom>
            <a:solidFill>
              <a:schemeClr val="accent1">
                <a:lumMod val="20000"/>
                <a:lumOff val="80000"/>
              </a:schemeClr>
            </a:solidFill>
            <a:ln>
              <a:noFill/>
            </a:ln>
          </p:spPr>
          <p:txBody>
            <a:bodyPr wrap="square" rtlCol="0">
              <a:spAutoFit/>
            </a:bodyPr>
            <a:lstStyle/>
            <a:p>
              <a:r>
                <a:rPr lang="en-US" sz="5000">
                  <a:latin typeface="Verdana" panose="020B0604030504040204" pitchFamily="34" charset="0"/>
                  <a:ea typeface="Verdana" panose="020B0604030504040204" pitchFamily="34" charset="0"/>
                  <a:cs typeface="Verdana" panose="020B0604030504040204" pitchFamily="34" charset="0"/>
                </a:rPr>
                <a:t>Project Advisor</a:t>
              </a:r>
            </a:p>
          </p:txBody>
        </p:sp>
        <p:sp>
          <p:nvSpPr>
            <p:cNvPr id="16" name="TextBox 15">
              <a:extLst>
                <a:ext uri="{FF2B5EF4-FFF2-40B4-BE49-F238E27FC236}">
                  <a16:creationId xmlns:a16="http://schemas.microsoft.com/office/drawing/2014/main" id="{59010B11-762E-B4D6-5CA1-6B859691081E}"/>
                </a:ext>
              </a:extLst>
            </p:cNvPr>
            <p:cNvSpPr txBox="1"/>
            <p:nvPr/>
          </p:nvSpPr>
          <p:spPr>
            <a:xfrm>
              <a:off x="583096" y="3836886"/>
              <a:ext cx="5208104" cy="477054"/>
            </a:xfrm>
            <a:prstGeom prst="rect">
              <a:avLst/>
            </a:prstGeom>
            <a:solidFill>
              <a:schemeClr val="accent1">
                <a:lumMod val="20000"/>
                <a:lumOff val="80000"/>
              </a:schemeClr>
            </a:solidFill>
            <a:ln>
              <a:noFill/>
            </a:ln>
          </p:spPr>
          <p:txBody>
            <a:bodyPr wrap="square" rtlCol="0">
              <a:spAutoFit/>
            </a:bodyPr>
            <a:lstStyle/>
            <a:p>
              <a:pPr algn="ctr"/>
              <a:r>
                <a:rPr lang="en-US" sz="2500">
                  <a:latin typeface="Verdana" panose="020B0604030504040204" pitchFamily="34" charset="0"/>
                  <a:ea typeface="Verdana" panose="020B0604030504040204" pitchFamily="34" charset="0"/>
                  <a:cs typeface="Verdana" panose="020B0604030504040204" pitchFamily="34" charset="0"/>
                </a:rPr>
                <a:t>Professor William Hawkins III</a:t>
              </a:r>
            </a:p>
          </p:txBody>
        </p:sp>
      </p:grpSp>
      <p:sp>
        <p:nvSpPr>
          <p:cNvPr id="3" name="Rectangle 2">
            <a:extLst>
              <a:ext uri="{FF2B5EF4-FFF2-40B4-BE49-F238E27FC236}">
                <a16:creationId xmlns:a16="http://schemas.microsoft.com/office/drawing/2014/main" id="{19B21CCC-2E68-26CB-2A5A-425AB4A32C7C}"/>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7500" b="1">
                <a:latin typeface="Verdana" panose="020B0604030504040204" pitchFamily="34" charset="0"/>
                <a:ea typeface="Verdana" panose="020B0604030504040204" pitchFamily="34" charset="0"/>
                <a:cs typeface="Verdana" panose="020B0604030504040204" pitchFamily="34" charset="0"/>
              </a:rPr>
              <a:t>Group Members</a:t>
            </a:r>
          </a:p>
        </p:txBody>
      </p:sp>
    </p:spTree>
    <p:extLst>
      <p:ext uri="{BB962C8B-B14F-4D97-AF65-F5344CB8AC3E}">
        <p14:creationId xmlns:p14="http://schemas.microsoft.com/office/powerpoint/2010/main" val="26790479"/>
      </p:ext>
    </p:extLst>
  </p:cSld>
  <p:clrMapOvr>
    <a:masterClrMapping/>
  </p:clrMapOvr>
  <mc:AlternateContent xmlns:mc="http://schemas.openxmlformats.org/markup-compatibility/2006" xmlns:p159="http://schemas.microsoft.com/office/powerpoint/2015/09/main">
    <mc:Choice Requires="p159">
      <p:transition spd="slow" advTm="2518">
        <p159:morph option="byObject"/>
      </p:transition>
    </mc:Choice>
    <mc:Fallback xmlns="">
      <p:transition spd="slow" advTm="2518">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3E6D274-F2FA-8054-3FE0-4E44EBDB1C80}"/>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F782F007-7280-89F9-2B8E-52A5F210F37D}"/>
              </a:ext>
            </a:extLst>
          </p:cNvPr>
          <p:cNvGrpSpPr/>
          <p:nvPr/>
        </p:nvGrpSpPr>
        <p:grpSpPr>
          <a:xfrm>
            <a:off x="0" y="2040836"/>
            <a:ext cx="12192000" cy="4817164"/>
            <a:chOff x="0" y="2031564"/>
            <a:chExt cx="6096000" cy="4942000"/>
          </a:xfrm>
          <a:solidFill>
            <a:schemeClr val="accent1">
              <a:lumMod val="40000"/>
              <a:lumOff val="60000"/>
            </a:schemeClr>
          </a:solidFill>
          <a:effectLst/>
        </p:grpSpPr>
        <p:sp>
          <p:nvSpPr>
            <p:cNvPr id="4" name="Rectangle 3">
              <a:extLst>
                <a:ext uri="{FF2B5EF4-FFF2-40B4-BE49-F238E27FC236}">
                  <a16:creationId xmlns:a16="http://schemas.microsoft.com/office/drawing/2014/main" id="{E61F07A9-1742-FEF6-DD00-861130D3EA91}"/>
                </a:ext>
              </a:extLst>
            </p:cNvPr>
            <p:cNvSpPr/>
            <p:nvPr/>
          </p:nvSpPr>
          <p:spPr>
            <a:xfrm>
              <a:off x="0" y="2031564"/>
              <a:ext cx="6096000" cy="49420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CD305AB-F163-F826-66B2-E2998CBE901C}"/>
                </a:ext>
              </a:extLst>
            </p:cNvPr>
            <p:cNvSpPr txBox="1"/>
            <p:nvPr/>
          </p:nvSpPr>
          <p:spPr>
            <a:xfrm>
              <a:off x="443948" y="2607507"/>
              <a:ext cx="5208104" cy="3631154"/>
            </a:xfrm>
            <a:prstGeom prst="rect">
              <a:avLst/>
            </a:prstGeom>
            <a:grpFill/>
            <a:ln>
              <a:noFill/>
            </a:ln>
          </p:spPr>
          <p:txBody>
            <a:bodyPr wrap="square" rtlCol="0">
              <a:spAutoFit/>
            </a:bodyPr>
            <a:lstStyle/>
            <a:p>
              <a:pPr algn="ctr"/>
              <a:r>
                <a:rPr lang="en-US" sz="3200">
                  <a:latin typeface="Verdana" panose="020B0604030504040204" pitchFamily="34" charset="0"/>
                  <a:ea typeface="Verdana" panose="020B0604030504040204" pitchFamily="34" charset="0"/>
                  <a:cs typeface="Verdana" panose="020B0604030504040204" pitchFamily="34" charset="0"/>
                </a:rPr>
                <a:t>The primary demo of the language will be a start from scratch to fully functioning program demo. This demo may be multiple different code files depicting the multiple different features and paradigms supported by </a:t>
              </a:r>
              <a:r>
                <a:rPr lang="en-US" sz="3200" err="1">
                  <a:latin typeface="Verdana" panose="020B0604030504040204" pitchFamily="34" charset="0"/>
                  <a:ea typeface="Verdana" panose="020B0604030504040204" pitchFamily="34" charset="0"/>
                  <a:cs typeface="Verdana" panose="020B0604030504040204" pitchFamily="34" charset="0"/>
                </a:rPr>
                <a:t>Koffect</a:t>
              </a:r>
              <a:r>
                <a:rPr lang="en-US" sz="3200">
                  <a:latin typeface="Verdana" panose="020B0604030504040204" pitchFamily="34" charset="0"/>
                  <a:ea typeface="Verdana" panose="020B0604030504040204" pitchFamily="34" charset="0"/>
                  <a:cs typeface="Verdana" panose="020B0604030504040204" pitchFamily="34" charset="0"/>
                </a:rPr>
                <a:t>. The main code file will be demonstrating the context-oriented features of </a:t>
              </a:r>
              <a:r>
                <a:rPr lang="en-US" sz="3200" err="1">
                  <a:latin typeface="Verdana" panose="020B0604030504040204" pitchFamily="34" charset="0"/>
                  <a:ea typeface="Verdana" panose="020B0604030504040204" pitchFamily="34" charset="0"/>
                  <a:cs typeface="Verdana" panose="020B0604030504040204" pitchFamily="34" charset="0"/>
                </a:rPr>
                <a:t>Koffect</a:t>
              </a:r>
              <a:r>
                <a:rPr lang="en-US" sz="3200">
                  <a:latin typeface="Verdana" panose="020B0604030504040204" pitchFamily="34" charset="0"/>
                  <a:ea typeface="Verdana" panose="020B0604030504040204" pitchFamily="34" charset="0"/>
                  <a:cs typeface="Verdana" panose="020B0604030504040204" pitchFamily="34" charset="0"/>
                </a:rPr>
                <a:t>.</a:t>
              </a:r>
            </a:p>
          </p:txBody>
        </p:sp>
      </p:grpSp>
      <p:sp>
        <p:nvSpPr>
          <p:cNvPr id="3" name="Rectangle 2">
            <a:extLst>
              <a:ext uri="{FF2B5EF4-FFF2-40B4-BE49-F238E27FC236}">
                <a16:creationId xmlns:a16="http://schemas.microsoft.com/office/drawing/2014/main" id="{19B21CCC-2E68-26CB-2A5A-425AB4A32C7C}"/>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7500" b="1">
                <a:latin typeface="Verdana" panose="020B0604030504040204" pitchFamily="34" charset="0"/>
                <a:ea typeface="Verdana" panose="020B0604030504040204" pitchFamily="34" charset="0"/>
                <a:cs typeface="Verdana" panose="020B0604030504040204" pitchFamily="34" charset="0"/>
              </a:rPr>
              <a:t>Expected Demo</a:t>
            </a:r>
          </a:p>
        </p:txBody>
      </p:sp>
    </p:spTree>
    <p:extLst>
      <p:ext uri="{BB962C8B-B14F-4D97-AF65-F5344CB8AC3E}">
        <p14:creationId xmlns:p14="http://schemas.microsoft.com/office/powerpoint/2010/main" val="2883208788"/>
      </p:ext>
    </p:extLst>
  </p:cSld>
  <p:clrMapOvr>
    <a:masterClrMapping/>
  </p:clrMapOvr>
  <mc:AlternateContent xmlns:mc="http://schemas.openxmlformats.org/markup-compatibility/2006" xmlns:p159="http://schemas.microsoft.com/office/powerpoint/2015/09/main">
    <mc:Choice Requires="p159">
      <p:transition spd="slow" advTm="41586">
        <p159:morph option="byObject"/>
      </p:transition>
    </mc:Choice>
    <mc:Fallback xmlns="">
      <p:transition spd="slow" advTm="41586">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Video 47" title="Swirling blue and white liquid">
            <a:hlinkClick r:id="" action="ppaction://media"/>
            <a:extLst>
              <a:ext uri="{FF2B5EF4-FFF2-40B4-BE49-F238E27FC236}">
                <a16:creationId xmlns:a16="http://schemas.microsoft.com/office/drawing/2014/main" id="{C5D10798-376A-3AFE-22D7-A3DB8484CDA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44" name="Freeform 43">
            <a:extLst>
              <a:ext uri="{FF2B5EF4-FFF2-40B4-BE49-F238E27FC236}">
                <a16:creationId xmlns:a16="http://schemas.microsoft.com/office/drawing/2014/main" id="{0A4F0C9E-831A-AE33-B9F4-5A98C8944D93}"/>
              </a:ext>
            </a:extLst>
          </p:cNvPr>
          <p:cNvSpPr/>
          <p:nvPr/>
        </p:nvSpPr>
        <p:spPr>
          <a:xfrm>
            <a:off x="0" y="0"/>
            <a:ext cx="12192000" cy="6858000"/>
          </a:xfrm>
          <a:custGeom>
            <a:avLst/>
            <a:gdLst/>
            <a:ahLst/>
            <a:cxnLst/>
            <a:rect l="l" t="t" r="r" b="b"/>
            <a:pathLst>
              <a:path w="12192000" h="6858000">
                <a:moveTo>
                  <a:pt x="8548560" y="4460274"/>
                </a:moveTo>
                <a:cubicBezTo>
                  <a:pt x="8608166" y="4460274"/>
                  <a:pt x="8665494" y="4471450"/>
                  <a:pt x="8720547" y="4493802"/>
                </a:cubicBezTo>
                <a:cubicBezTo>
                  <a:pt x="8775599" y="4516154"/>
                  <a:pt x="8824236" y="4552166"/>
                  <a:pt x="8866457" y="4601837"/>
                </a:cubicBezTo>
                <a:cubicBezTo>
                  <a:pt x="8907849" y="4649853"/>
                  <a:pt x="8941378" y="4712770"/>
                  <a:pt x="8967041" y="4790589"/>
                </a:cubicBezTo>
                <a:cubicBezTo>
                  <a:pt x="8992704" y="4868407"/>
                  <a:pt x="9005536" y="4962783"/>
                  <a:pt x="9005536" y="5073716"/>
                </a:cubicBezTo>
                <a:cubicBezTo>
                  <a:pt x="9005536" y="5177198"/>
                  <a:pt x="8994360" y="5267227"/>
                  <a:pt x="8972008" y="5343804"/>
                </a:cubicBezTo>
                <a:cubicBezTo>
                  <a:pt x="8949656" y="5420381"/>
                  <a:pt x="8915300" y="5486816"/>
                  <a:pt x="8868940" y="5543110"/>
                </a:cubicBezTo>
                <a:cubicBezTo>
                  <a:pt x="8827547" y="5592782"/>
                  <a:pt x="8779118" y="5629414"/>
                  <a:pt x="8723652" y="5653008"/>
                </a:cubicBezTo>
                <a:cubicBezTo>
                  <a:pt x="8668185" y="5676602"/>
                  <a:pt x="8609821" y="5688399"/>
                  <a:pt x="8548560" y="5688399"/>
                </a:cubicBezTo>
                <a:cubicBezTo>
                  <a:pt x="8487298" y="5688399"/>
                  <a:pt x="8428934" y="5676809"/>
                  <a:pt x="8373468" y="5653629"/>
                </a:cubicBezTo>
                <a:cubicBezTo>
                  <a:pt x="8318002" y="5630449"/>
                  <a:pt x="8269572" y="5594437"/>
                  <a:pt x="8228179" y="5545594"/>
                </a:cubicBezTo>
                <a:cubicBezTo>
                  <a:pt x="8186786" y="5496750"/>
                  <a:pt x="8153465" y="5433626"/>
                  <a:pt x="8128216" y="5356222"/>
                </a:cubicBezTo>
                <a:cubicBezTo>
                  <a:pt x="8102966" y="5278817"/>
                  <a:pt x="8090341" y="5185062"/>
                  <a:pt x="8090341" y="5074957"/>
                </a:cubicBezTo>
                <a:cubicBezTo>
                  <a:pt x="8090341" y="4967336"/>
                  <a:pt x="8103380" y="4872753"/>
                  <a:pt x="8129457" y="4791210"/>
                </a:cubicBezTo>
                <a:cubicBezTo>
                  <a:pt x="8155535" y="4709666"/>
                  <a:pt x="8189270" y="4645714"/>
                  <a:pt x="8230663" y="4599354"/>
                </a:cubicBezTo>
                <a:cubicBezTo>
                  <a:pt x="8275367" y="4549683"/>
                  <a:pt x="8324418" y="4514085"/>
                  <a:pt x="8377815" y="4492560"/>
                </a:cubicBezTo>
                <a:cubicBezTo>
                  <a:pt x="8431211" y="4471036"/>
                  <a:pt x="8488126" y="4460274"/>
                  <a:pt x="8548560" y="4460274"/>
                </a:cubicBezTo>
                <a:close/>
                <a:moveTo>
                  <a:pt x="9839002" y="4149828"/>
                </a:moveTo>
                <a:lnTo>
                  <a:pt x="9839002" y="5330765"/>
                </a:lnTo>
                <a:cubicBezTo>
                  <a:pt x="9839002" y="5558426"/>
                  <a:pt x="9908335" y="5733103"/>
                  <a:pt x="10047001" y="5854798"/>
                </a:cubicBezTo>
                <a:cubicBezTo>
                  <a:pt x="10185666" y="5976493"/>
                  <a:pt x="10390354" y="6037340"/>
                  <a:pt x="10661063" y="6037340"/>
                </a:cubicBezTo>
                <a:cubicBezTo>
                  <a:pt x="10931772" y="6037340"/>
                  <a:pt x="11136666" y="5976493"/>
                  <a:pt x="11275746" y="5854798"/>
                </a:cubicBezTo>
                <a:cubicBezTo>
                  <a:pt x="11414826" y="5733103"/>
                  <a:pt x="11484366" y="5558012"/>
                  <a:pt x="11484366" y="5329523"/>
                </a:cubicBezTo>
                <a:lnTo>
                  <a:pt x="11484366" y="4149828"/>
                </a:lnTo>
                <a:lnTo>
                  <a:pt x="11005037" y="4149828"/>
                </a:lnTo>
                <a:lnTo>
                  <a:pt x="11005037" y="5303446"/>
                </a:lnTo>
                <a:cubicBezTo>
                  <a:pt x="11005037" y="5436731"/>
                  <a:pt x="10977511" y="5533590"/>
                  <a:pt x="10922458" y="5594023"/>
                </a:cubicBezTo>
                <a:cubicBezTo>
                  <a:pt x="10867406" y="5654457"/>
                  <a:pt x="10780274" y="5684674"/>
                  <a:pt x="10661063" y="5684674"/>
                </a:cubicBezTo>
                <a:cubicBezTo>
                  <a:pt x="10540196" y="5684674"/>
                  <a:pt x="10452858" y="5653215"/>
                  <a:pt x="10399047" y="5590298"/>
                </a:cubicBezTo>
                <a:cubicBezTo>
                  <a:pt x="10345236" y="5527381"/>
                  <a:pt x="10318330" y="5431764"/>
                  <a:pt x="10318331" y="5303446"/>
                </a:cubicBezTo>
                <a:lnTo>
                  <a:pt x="10318331" y="4149828"/>
                </a:lnTo>
                <a:close/>
                <a:moveTo>
                  <a:pt x="5601716" y="4149828"/>
                </a:moveTo>
                <a:lnTo>
                  <a:pt x="6294632" y="5305929"/>
                </a:lnTo>
                <a:lnTo>
                  <a:pt x="6294632" y="5998845"/>
                </a:lnTo>
                <a:lnTo>
                  <a:pt x="6771478" y="5998845"/>
                </a:lnTo>
                <a:lnTo>
                  <a:pt x="6771478" y="5283577"/>
                </a:lnTo>
                <a:lnTo>
                  <a:pt x="7453217" y="4149828"/>
                </a:lnTo>
                <a:lnTo>
                  <a:pt x="6928680" y="4149828"/>
                </a:lnTo>
                <a:lnTo>
                  <a:pt x="6543261" y="4863078"/>
                </a:lnTo>
                <a:lnTo>
                  <a:pt x="6144629" y="4149828"/>
                </a:lnTo>
                <a:close/>
                <a:moveTo>
                  <a:pt x="8547318" y="4111332"/>
                </a:moveTo>
                <a:cubicBezTo>
                  <a:pt x="8250117" y="4111332"/>
                  <a:pt x="8017076" y="4197637"/>
                  <a:pt x="7848193" y="4370245"/>
                </a:cubicBezTo>
                <a:cubicBezTo>
                  <a:pt x="7679310" y="4542853"/>
                  <a:pt x="7594869" y="4777757"/>
                  <a:pt x="7594869" y="5074957"/>
                </a:cubicBezTo>
                <a:cubicBezTo>
                  <a:pt x="7594869" y="5369674"/>
                  <a:pt x="7679310" y="5603751"/>
                  <a:pt x="7848193" y="5777187"/>
                </a:cubicBezTo>
                <a:cubicBezTo>
                  <a:pt x="8017076" y="5950622"/>
                  <a:pt x="8250117" y="6037340"/>
                  <a:pt x="8547318" y="6037340"/>
                </a:cubicBezTo>
                <a:cubicBezTo>
                  <a:pt x="8845346" y="6037340"/>
                  <a:pt x="9078802" y="5950622"/>
                  <a:pt x="9247684" y="5777187"/>
                </a:cubicBezTo>
                <a:cubicBezTo>
                  <a:pt x="9416567" y="5603751"/>
                  <a:pt x="9501008" y="5369674"/>
                  <a:pt x="9501009" y="5074957"/>
                </a:cubicBezTo>
                <a:cubicBezTo>
                  <a:pt x="9501008" y="4777757"/>
                  <a:pt x="9416153" y="4542853"/>
                  <a:pt x="9246443" y="4370245"/>
                </a:cubicBezTo>
                <a:cubicBezTo>
                  <a:pt x="9076732" y="4197637"/>
                  <a:pt x="8843690" y="4111332"/>
                  <a:pt x="8547318" y="4111332"/>
                </a:cubicBezTo>
                <a:close/>
                <a:moveTo>
                  <a:pt x="5524072" y="2248746"/>
                </a:moveTo>
                <a:lnTo>
                  <a:pt x="5751551" y="2911161"/>
                </a:lnTo>
                <a:lnTo>
                  <a:pt x="5296554" y="2911161"/>
                </a:lnTo>
                <a:close/>
                <a:moveTo>
                  <a:pt x="8903054" y="1774928"/>
                </a:moveTo>
                <a:lnTo>
                  <a:pt x="8903054" y="3623945"/>
                </a:lnTo>
                <a:lnTo>
                  <a:pt x="9379900" y="3623945"/>
                </a:lnTo>
                <a:lnTo>
                  <a:pt x="9379900" y="3020613"/>
                </a:lnTo>
                <a:lnTo>
                  <a:pt x="9490516" y="2883919"/>
                </a:lnTo>
                <a:lnTo>
                  <a:pt x="10043207" y="3623945"/>
                </a:lnTo>
                <a:lnTo>
                  <a:pt x="10629135" y="3623945"/>
                </a:lnTo>
                <a:lnTo>
                  <a:pt x="9870405" y="2630517"/>
                </a:lnTo>
                <a:lnTo>
                  <a:pt x="10593123" y="1774928"/>
                </a:lnTo>
                <a:lnTo>
                  <a:pt x="10040432" y="1774928"/>
                </a:lnTo>
                <a:lnTo>
                  <a:pt x="9379900" y="2612647"/>
                </a:lnTo>
                <a:lnTo>
                  <a:pt x="9379900" y="1774928"/>
                </a:lnTo>
                <a:close/>
                <a:moveTo>
                  <a:pt x="6750405" y="1774928"/>
                </a:moveTo>
                <a:lnTo>
                  <a:pt x="6750405" y="3623945"/>
                </a:lnTo>
                <a:lnTo>
                  <a:pt x="7187513" y="3623945"/>
                </a:lnTo>
                <a:lnTo>
                  <a:pt x="7187513" y="2354841"/>
                </a:lnTo>
                <a:lnTo>
                  <a:pt x="7972321" y="3623945"/>
                </a:lnTo>
                <a:lnTo>
                  <a:pt x="8431781" y="3623945"/>
                </a:lnTo>
                <a:lnTo>
                  <a:pt x="8431781" y="1774928"/>
                </a:lnTo>
                <a:lnTo>
                  <a:pt x="7994673" y="1774928"/>
                </a:lnTo>
                <a:lnTo>
                  <a:pt x="7994673" y="2834170"/>
                </a:lnTo>
                <a:lnTo>
                  <a:pt x="7320384" y="1774928"/>
                </a:lnTo>
                <a:close/>
                <a:moveTo>
                  <a:pt x="5255575" y="1774928"/>
                </a:moveTo>
                <a:lnTo>
                  <a:pt x="4572594" y="3623945"/>
                </a:lnTo>
                <a:lnTo>
                  <a:pt x="5053126" y="3623945"/>
                </a:lnTo>
                <a:lnTo>
                  <a:pt x="5181942" y="3250168"/>
                </a:lnTo>
                <a:lnTo>
                  <a:pt x="5866184" y="3250168"/>
                </a:lnTo>
                <a:lnTo>
                  <a:pt x="5994980" y="3623945"/>
                </a:lnTo>
                <a:lnTo>
                  <a:pt x="6487425" y="3623945"/>
                </a:lnTo>
                <a:lnTo>
                  <a:pt x="5804443" y="1774928"/>
                </a:lnTo>
                <a:close/>
                <a:moveTo>
                  <a:pt x="2645130" y="1774928"/>
                </a:moveTo>
                <a:lnTo>
                  <a:pt x="2645130" y="3623945"/>
                </a:lnTo>
                <a:lnTo>
                  <a:pt x="3121975" y="3623945"/>
                </a:lnTo>
                <a:lnTo>
                  <a:pt x="3121975" y="2809334"/>
                </a:lnTo>
                <a:lnTo>
                  <a:pt x="3826067" y="2809334"/>
                </a:lnTo>
                <a:lnTo>
                  <a:pt x="3826067" y="3623945"/>
                </a:lnTo>
                <a:lnTo>
                  <a:pt x="4302913" y="3623945"/>
                </a:lnTo>
                <a:lnTo>
                  <a:pt x="4302913" y="1774928"/>
                </a:lnTo>
                <a:lnTo>
                  <a:pt x="3826067" y="1774928"/>
                </a:lnTo>
                <a:lnTo>
                  <a:pt x="3826067" y="2451700"/>
                </a:lnTo>
                <a:lnTo>
                  <a:pt x="3121975" y="2451700"/>
                </a:lnTo>
                <a:lnTo>
                  <a:pt x="3121975" y="1774928"/>
                </a:lnTo>
                <a:close/>
                <a:moveTo>
                  <a:pt x="726554" y="1774928"/>
                </a:moveTo>
                <a:lnTo>
                  <a:pt x="726554" y="2132562"/>
                </a:lnTo>
                <a:lnTo>
                  <a:pt x="1303983" y="2132562"/>
                </a:lnTo>
                <a:lnTo>
                  <a:pt x="1303983" y="3623945"/>
                </a:lnTo>
                <a:lnTo>
                  <a:pt x="1780829" y="3623945"/>
                </a:lnTo>
                <a:lnTo>
                  <a:pt x="1780829" y="2132562"/>
                </a:lnTo>
                <a:lnTo>
                  <a:pt x="2358259" y="2132562"/>
                </a:lnTo>
                <a:lnTo>
                  <a:pt x="2358259" y="1774928"/>
                </a:lnTo>
                <a:close/>
                <a:moveTo>
                  <a:pt x="0" y="0"/>
                </a:moveTo>
                <a:lnTo>
                  <a:pt x="12192000" y="0"/>
                </a:lnTo>
                <a:lnTo>
                  <a:pt x="12192000" y="6858000"/>
                </a:lnTo>
                <a:lnTo>
                  <a:pt x="0" y="6858000"/>
                </a:lnTo>
                <a:close/>
              </a:path>
            </a:pathLst>
          </a:cu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482094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2804">
        <p159:morph option="byObject"/>
      </p:transition>
    </mc:Choice>
    <mc:Fallback xmlns="">
      <p:transition spd="slow" advTm="1280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000" fill="hold"/>
                                        <p:tgtEl>
                                          <p:spTgt spid="4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8"/>
                </p:tgtEl>
              </p:cMediaNode>
            </p:video>
            <p:seq concurrent="1" nextAc="seek">
              <p:cTn id="8" restart="whenNotActive" fill="hold" evtFilter="cancelBubble" nodeType="interactiveSeq">
                <p:stCondLst>
                  <p:cond evt="onClick" delay="0">
                    <p:tgtEl>
                      <p:spTgt spid="4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8"/>
                                        </p:tgtEl>
                                      </p:cBhvr>
                                    </p:cmd>
                                  </p:childTnLst>
                                </p:cTn>
                              </p:par>
                            </p:childTnLst>
                          </p:cTn>
                        </p:par>
                      </p:childTnLst>
                    </p:cTn>
                  </p:par>
                </p:childTnLst>
              </p:cTn>
              <p:nextCondLst>
                <p:cond evt="onClick" delay="0">
                  <p:tgtEl>
                    <p:spTgt spid="48"/>
                  </p:tgtEl>
                </p:cond>
              </p:nextCondLst>
            </p:seq>
          </p:childTnLst>
        </p:cTn>
      </p:par>
    </p:tnLst>
  </p:timing>
  <p:extLst>
    <p:ext uri="{E180D4A7-C9FB-4DFB-919C-405C955672EB}">
      <p14:showEvtLst xmlns:p14="http://schemas.microsoft.com/office/powerpoint/2010/main">
        <p14:playEvt time="11" objId="48"/>
        <p14:stopEvt time="12800" objId="48"/>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3E6D274-F2FA-8054-3FE0-4E44EBDB1C80}"/>
              </a:ext>
            </a:extLst>
          </p:cNvPr>
          <p:cNvSpPr/>
          <p:nvPr/>
        </p:nvSpPr>
        <p:spPr>
          <a:xfrm>
            <a:off x="0" y="0"/>
            <a:ext cx="1219200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F782F007-7280-89F9-2B8E-52A5F210F37D}"/>
              </a:ext>
            </a:extLst>
          </p:cNvPr>
          <p:cNvGrpSpPr/>
          <p:nvPr/>
        </p:nvGrpSpPr>
        <p:grpSpPr>
          <a:xfrm>
            <a:off x="0" y="-4817164"/>
            <a:ext cx="12192000" cy="4817164"/>
            <a:chOff x="0" y="2031564"/>
            <a:chExt cx="6096000" cy="4942000"/>
          </a:xfrm>
          <a:solidFill>
            <a:schemeClr val="accent1">
              <a:lumMod val="40000"/>
              <a:lumOff val="60000"/>
            </a:schemeClr>
          </a:solidFill>
          <a:effectLst/>
        </p:grpSpPr>
        <p:sp>
          <p:nvSpPr>
            <p:cNvPr id="4" name="Rectangle 3">
              <a:extLst>
                <a:ext uri="{FF2B5EF4-FFF2-40B4-BE49-F238E27FC236}">
                  <a16:creationId xmlns:a16="http://schemas.microsoft.com/office/drawing/2014/main" id="{E61F07A9-1742-FEF6-DD00-861130D3EA91}"/>
                </a:ext>
              </a:extLst>
            </p:cNvPr>
            <p:cNvSpPr/>
            <p:nvPr/>
          </p:nvSpPr>
          <p:spPr>
            <a:xfrm>
              <a:off x="0" y="2031564"/>
              <a:ext cx="6096000" cy="49420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CD305AB-F163-F826-66B2-E2998CBE901C}"/>
                </a:ext>
              </a:extLst>
            </p:cNvPr>
            <p:cNvSpPr txBox="1"/>
            <p:nvPr/>
          </p:nvSpPr>
          <p:spPr>
            <a:xfrm>
              <a:off x="443948" y="2607507"/>
              <a:ext cx="5208104" cy="3915331"/>
            </a:xfrm>
            <a:prstGeom prst="rect">
              <a:avLst/>
            </a:prstGeom>
            <a:grpFill/>
            <a:ln>
              <a:noFill/>
            </a:ln>
          </p:spPr>
          <p:txBody>
            <a:bodyPr wrap="square" lIns="91440" tIns="45720" rIns="91440" bIns="45720" rtlCol="0" anchor="t">
              <a:spAutoFit/>
            </a:bodyPr>
            <a:lstStyle/>
            <a:p>
              <a:pPr algn="ctr"/>
              <a:r>
                <a:rPr lang="en-US" sz="2200" err="1">
                  <a:latin typeface="Verdana"/>
                  <a:ea typeface="Verdana"/>
                  <a:cs typeface="Verdana" panose="020B0604030504040204" pitchFamily="34" charset="0"/>
                </a:rPr>
                <a:t>Koffect</a:t>
              </a:r>
              <a:r>
                <a:rPr lang="en-US" sz="2200">
                  <a:latin typeface="Verdana"/>
                  <a:ea typeface="Verdana"/>
                  <a:cs typeface="Verdana" panose="020B0604030504040204" pitchFamily="34" charset="0"/>
                </a:rPr>
                <a:t> is a research language that explores the realm of context-oriented programming focusing on its applications to general purpose programming. This innovative project seeks to address the inherent challenges posed by implicit contexts in programming, ranging from code correctness to resource management to the creation of domain-specific languages. </a:t>
              </a:r>
              <a:r>
                <a:rPr lang="en-US" sz="2200" err="1">
                  <a:latin typeface="Verdana"/>
                  <a:ea typeface="Verdana"/>
                  <a:cs typeface="Verdana" panose="020B0604030504040204" pitchFamily="34" charset="0"/>
                </a:rPr>
                <a:t>Koffect</a:t>
              </a:r>
              <a:r>
                <a:rPr lang="en-US" sz="2200">
                  <a:latin typeface="Verdana"/>
                  <a:ea typeface="Verdana"/>
                  <a:cs typeface="Verdana" panose="020B0604030504040204" pitchFamily="34" charset="0"/>
                </a:rPr>
                <a:t> takes inspiration from many languages with similar features such as algebraic effects/coeffects, implicit parameters, and context receivers from languages such as Kotlin, Scala, </a:t>
              </a:r>
              <a:r>
                <a:rPr lang="en-US" sz="2200" err="1">
                  <a:latin typeface="Verdana"/>
                  <a:ea typeface="Verdana"/>
                  <a:cs typeface="Verdana" panose="020B0604030504040204" pitchFamily="34" charset="0"/>
                </a:rPr>
                <a:t>Ocaml</a:t>
              </a:r>
              <a:r>
                <a:rPr lang="en-US" sz="2200">
                  <a:latin typeface="Verdana"/>
                  <a:ea typeface="Verdana"/>
                  <a:cs typeface="Verdana" panose="020B0604030504040204" pitchFamily="34" charset="0"/>
                </a:rPr>
                <a:t>, Haskell, Koka, </a:t>
              </a:r>
              <a:r>
                <a:rPr lang="en-US" sz="2200" err="1">
                  <a:latin typeface="Verdana"/>
                  <a:ea typeface="Verdana"/>
                  <a:cs typeface="Verdana" panose="020B0604030504040204" pitchFamily="34" charset="0"/>
                </a:rPr>
                <a:t>Effekt</a:t>
              </a:r>
              <a:r>
                <a:rPr lang="en-US" sz="2200">
                  <a:latin typeface="Verdana"/>
                  <a:ea typeface="Verdana"/>
                  <a:cs typeface="Verdana" panose="020B0604030504040204" pitchFamily="34" charset="0"/>
                </a:rPr>
                <a:t>, and Eff. By doing so, </a:t>
              </a:r>
              <a:r>
                <a:rPr lang="en-US" sz="2200" err="1">
                  <a:latin typeface="Verdana"/>
                  <a:ea typeface="Verdana"/>
                  <a:cs typeface="Verdana" panose="020B0604030504040204" pitchFamily="34" charset="0"/>
                </a:rPr>
                <a:t>Koffect</a:t>
              </a:r>
              <a:r>
                <a:rPr lang="en-US" sz="2200">
                  <a:latin typeface="Verdana"/>
                  <a:ea typeface="Verdana"/>
                  <a:cs typeface="Verdana" panose="020B0604030504040204" pitchFamily="34" charset="0"/>
                </a:rPr>
                <a:t> aims to build on the strengths of these languages while innovatively addressing the challenges associated with context management in programming.</a:t>
              </a:r>
            </a:p>
          </p:txBody>
        </p:sp>
      </p:grpSp>
      <p:sp>
        <p:nvSpPr>
          <p:cNvPr id="3" name="Rectangle 2">
            <a:extLst>
              <a:ext uri="{FF2B5EF4-FFF2-40B4-BE49-F238E27FC236}">
                <a16:creationId xmlns:a16="http://schemas.microsoft.com/office/drawing/2014/main" id="{19B21CCC-2E68-26CB-2A5A-425AB4A32C7C}"/>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7500" b="1">
                <a:latin typeface="Verdana" panose="020B0604030504040204" pitchFamily="34" charset="0"/>
                <a:ea typeface="Verdana" panose="020B0604030504040204" pitchFamily="34" charset="0"/>
                <a:cs typeface="Verdana" panose="020B0604030504040204" pitchFamily="34" charset="0"/>
              </a:rPr>
              <a:t>Project Abstract</a:t>
            </a:r>
          </a:p>
        </p:txBody>
      </p:sp>
    </p:spTree>
    <p:extLst>
      <p:ext uri="{BB962C8B-B14F-4D97-AF65-F5344CB8AC3E}">
        <p14:creationId xmlns:p14="http://schemas.microsoft.com/office/powerpoint/2010/main" val="2900246490"/>
      </p:ext>
    </p:extLst>
  </p:cSld>
  <p:clrMapOvr>
    <a:masterClrMapping/>
  </p:clrMapOvr>
  <mc:AlternateContent xmlns:mc="http://schemas.openxmlformats.org/markup-compatibility/2006" xmlns:p14="http://schemas.microsoft.com/office/powerpoint/2010/main">
    <mc:Choice Requires="p14">
      <p:transition spd="med" p14:dur="700" advTm="2900">
        <p:fade/>
      </p:transition>
    </mc:Choice>
    <mc:Fallback xmlns="">
      <p:transition spd="med" advTm="29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3E6D274-F2FA-8054-3FE0-4E44EBDB1C80}"/>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F782F007-7280-89F9-2B8E-52A5F210F37D}"/>
              </a:ext>
            </a:extLst>
          </p:cNvPr>
          <p:cNvGrpSpPr/>
          <p:nvPr/>
        </p:nvGrpSpPr>
        <p:grpSpPr>
          <a:xfrm>
            <a:off x="0" y="2040836"/>
            <a:ext cx="12192000" cy="4817164"/>
            <a:chOff x="0" y="2031564"/>
            <a:chExt cx="6096000" cy="4942000"/>
          </a:xfrm>
          <a:solidFill>
            <a:schemeClr val="accent1">
              <a:lumMod val="40000"/>
              <a:lumOff val="60000"/>
            </a:schemeClr>
          </a:solidFill>
          <a:effectLst/>
        </p:grpSpPr>
        <p:sp>
          <p:nvSpPr>
            <p:cNvPr id="4" name="Rectangle 3">
              <a:extLst>
                <a:ext uri="{FF2B5EF4-FFF2-40B4-BE49-F238E27FC236}">
                  <a16:creationId xmlns:a16="http://schemas.microsoft.com/office/drawing/2014/main" id="{E61F07A9-1742-FEF6-DD00-861130D3EA91}"/>
                </a:ext>
              </a:extLst>
            </p:cNvPr>
            <p:cNvSpPr/>
            <p:nvPr/>
          </p:nvSpPr>
          <p:spPr>
            <a:xfrm>
              <a:off x="0" y="2031564"/>
              <a:ext cx="6096000" cy="49420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CD305AB-F163-F826-66B2-E2998CBE901C}"/>
                </a:ext>
              </a:extLst>
            </p:cNvPr>
            <p:cNvSpPr txBox="1"/>
            <p:nvPr/>
          </p:nvSpPr>
          <p:spPr>
            <a:xfrm>
              <a:off x="443948" y="2607507"/>
              <a:ext cx="5208104" cy="3915331"/>
            </a:xfrm>
            <a:prstGeom prst="rect">
              <a:avLst/>
            </a:prstGeom>
            <a:grpFill/>
            <a:ln>
              <a:noFill/>
            </a:ln>
          </p:spPr>
          <p:txBody>
            <a:bodyPr wrap="square" rtlCol="0">
              <a:spAutoFit/>
            </a:bodyPr>
            <a:lstStyle/>
            <a:p>
              <a:pPr algn="ctr"/>
              <a:r>
                <a:rPr lang="en-US" sz="2200" err="1">
                  <a:latin typeface="Verdana" panose="020B0604030504040204" pitchFamily="34" charset="0"/>
                  <a:ea typeface="Verdana" panose="020B0604030504040204" pitchFamily="34" charset="0"/>
                  <a:cs typeface="Verdana" panose="020B0604030504040204" pitchFamily="34" charset="0"/>
                </a:rPr>
                <a:t>Koffect</a:t>
              </a:r>
              <a:r>
                <a:rPr lang="en-US" sz="2200">
                  <a:latin typeface="Verdana" panose="020B0604030504040204" pitchFamily="34" charset="0"/>
                  <a:ea typeface="Verdana" panose="020B0604030504040204" pitchFamily="34" charset="0"/>
                  <a:cs typeface="Verdana" panose="020B0604030504040204" pitchFamily="34" charset="0"/>
                </a:rPr>
                <a:t> is a research language that explores the realm of context-oriented programming focusing on its applications to general purpose programming. This innovative project seeks to address the inherent challenges posed by implicit contexts in programming, ranging from code correctness to resource management to the creation of domain-specific languages. </a:t>
              </a:r>
              <a:r>
                <a:rPr lang="en-US" sz="2200" err="1">
                  <a:latin typeface="Verdana" panose="020B0604030504040204" pitchFamily="34" charset="0"/>
                  <a:ea typeface="Verdana" panose="020B0604030504040204" pitchFamily="34" charset="0"/>
                  <a:cs typeface="Verdana" panose="020B0604030504040204" pitchFamily="34" charset="0"/>
                </a:rPr>
                <a:t>Koffect</a:t>
              </a:r>
              <a:r>
                <a:rPr lang="en-US" sz="2200">
                  <a:latin typeface="Verdana" panose="020B0604030504040204" pitchFamily="34" charset="0"/>
                  <a:ea typeface="Verdana" panose="020B0604030504040204" pitchFamily="34" charset="0"/>
                  <a:cs typeface="Verdana" panose="020B0604030504040204" pitchFamily="34" charset="0"/>
                </a:rPr>
                <a:t> takes inspiration from many languages with similar features such as algebraic effects/coeffects, implicit parameters, and context receivers from languages such as Kotlin, Scala, </a:t>
              </a:r>
              <a:r>
                <a:rPr lang="en-US" sz="2200" err="1">
                  <a:latin typeface="Verdana" panose="020B0604030504040204" pitchFamily="34" charset="0"/>
                  <a:ea typeface="Verdana" panose="020B0604030504040204" pitchFamily="34" charset="0"/>
                  <a:cs typeface="Verdana" panose="020B0604030504040204" pitchFamily="34" charset="0"/>
                </a:rPr>
                <a:t>Ocaml</a:t>
              </a:r>
              <a:r>
                <a:rPr lang="en-US" sz="2200">
                  <a:latin typeface="Verdana" panose="020B0604030504040204" pitchFamily="34" charset="0"/>
                  <a:ea typeface="Verdana" panose="020B0604030504040204" pitchFamily="34" charset="0"/>
                  <a:cs typeface="Verdana" panose="020B0604030504040204" pitchFamily="34" charset="0"/>
                </a:rPr>
                <a:t>, Haskell, Koka, </a:t>
              </a:r>
              <a:r>
                <a:rPr lang="en-US" sz="2200" err="1">
                  <a:latin typeface="Verdana" panose="020B0604030504040204" pitchFamily="34" charset="0"/>
                  <a:ea typeface="Verdana" panose="020B0604030504040204" pitchFamily="34" charset="0"/>
                  <a:cs typeface="Verdana" panose="020B0604030504040204" pitchFamily="34" charset="0"/>
                </a:rPr>
                <a:t>Effekt</a:t>
              </a:r>
              <a:r>
                <a:rPr lang="en-US" sz="2200">
                  <a:latin typeface="Verdana" panose="020B0604030504040204" pitchFamily="34" charset="0"/>
                  <a:ea typeface="Verdana" panose="020B0604030504040204" pitchFamily="34" charset="0"/>
                  <a:cs typeface="Verdana" panose="020B0604030504040204" pitchFamily="34" charset="0"/>
                </a:rPr>
                <a:t>, and Eff. By doing so, </a:t>
              </a:r>
              <a:r>
                <a:rPr lang="en-US" sz="2200" err="1">
                  <a:latin typeface="Verdana" panose="020B0604030504040204" pitchFamily="34" charset="0"/>
                  <a:ea typeface="Verdana" panose="020B0604030504040204" pitchFamily="34" charset="0"/>
                  <a:cs typeface="Verdana" panose="020B0604030504040204" pitchFamily="34" charset="0"/>
                </a:rPr>
                <a:t>Koffect</a:t>
              </a:r>
              <a:r>
                <a:rPr lang="en-US" sz="2200">
                  <a:latin typeface="Verdana" panose="020B0604030504040204" pitchFamily="34" charset="0"/>
                  <a:ea typeface="Verdana" panose="020B0604030504040204" pitchFamily="34" charset="0"/>
                  <a:cs typeface="Verdana" panose="020B0604030504040204" pitchFamily="34" charset="0"/>
                </a:rPr>
                <a:t> aims to build on the strengths of these languages while innovatively addressing the challenges associated with context management in programming.</a:t>
              </a:r>
            </a:p>
          </p:txBody>
        </p:sp>
      </p:grpSp>
      <p:sp>
        <p:nvSpPr>
          <p:cNvPr id="3" name="Rectangle 2">
            <a:extLst>
              <a:ext uri="{FF2B5EF4-FFF2-40B4-BE49-F238E27FC236}">
                <a16:creationId xmlns:a16="http://schemas.microsoft.com/office/drawing/2014/main" id="{19B21CCC-2E68-26CB-2A5A-425AB4A32C7C}"/>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7500" b="1">
                <a:latin typeface="Verdana" panose="020B0604030504040204" pitchFamily="34" charset="0"/>
                <a:ea typeface="Verdana" panose="020B0604030504040204" pitchFamily="34" charset="0"/>
                <a:cs typeface="Verdana" panose="020B0604030504040204" pitchFamily="34" charset="0"/>
              </a:rPr>
              <a:t>Project Abstract</a:t>
            </a:r>
          </a:p>
        </p:txBody>
      </p:sp>
    </p:spTree>
    <p:extLst>
      <p:ext uri="{BB962C8B-B14F-4D97-AF65-F5344CB8AC3E}">
        <p14:creationId xmlns:p14="http://schemas.microsoft.com/office/powerpoint/2010/main" val="853109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8252">
        <p159:morph option="byObject"/>
      </p:transition>
    </mc:Choice>
    <mc:Fallback xmlns="">
      <p:transition spd="slow" advTm="58252">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19876-3B2C-3192-19F5-4A0AD0F8CD72}"/>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3AFFEFFE-9BF4-28F7-2C66-8C096E0B42CF}"/>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9C3E5655-48F9-1DDA-C98E-488EA5FAE9F7}"/>
              </a:ext>
            </a:extLst>
          </p:cNvPr>
          <p:cNvGrpSpPr/>
          <p:nvPr/>
        </p:nvGrpSpPr>
        <p:grpSpPr>
          <a:xfrm>
            <a:off x="0" y="-4817164"/>
            <a:ext cx="12192000" cy="4817164"/>
            <a:chOff x="0" y="-3450707"/>
            <a:chExt cx="6096000" cy="4942000"/>
          </a:xfrm>
          <a:solidFill>
            <a:schemeClr val="accent1">
              <a:lumMod val="40000"/>
              <a:lumOff val="60000"/>
            </a:schemeClr>
          </a:solidFill>
          <a:effectLst/>
        </p:grpSpPr>
        <p:sp>
          <p:nvSpPr>
            <p:cNvPr id="4" name="Rectangle 3">
              <a:extLst>
                <a:ext uri="{FF2B5EF4-FFF2-40B4-BE49-F238E27FC236}">
                  <a16:creationId xmlns:a16="http://schemas.microsoft.com/office/drawing/2014/main" id="{423493D6-D926-4AF1-CCF5-C5621373F09F}"/>
                </a:ext>
              </a:extLst>
            </p:cNvPr>
            <p:cNvSpPr/>
            <p:nvPr/>
          </p:nvSpPr>
          <p:spPr>
            <a:xfrm>
              <a:off x="0" y="-3450707"/>
              <a:ext cx="6096000" cy="49420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FD1D32B-F61D-B55B-A7E5-A81AE6289C84}"/>
                </a:ext>
              </a:extLst>
            </p:cNvPr>
            <p:cNvSpPr txBox="1"/>
            <p:nvPr/>
          </p:nvSpPr>
          <p:spPr>
            <a:xfrm>
              <a:off x="443948" y="-2763709"/>
              <a:ext cx="5208104" cy="3568004"/>
            </a:xfrm>
            <a:prstGeom prst="rect">
              <a:avLst/>
            </a:prstGeom>
            <a:grpFill/>
            <a:ln>
              <a:noFill/>
            </a:ln>
          </p:spPr>
          <p:txBody>
            <a:bodyPr wrap="square" rtlCol="0">
              <a:spAutoFit/>
            </a:bodyPr>
            <a:lstStyle/>
            <a:p>
              <a:pPr algn="ctr"/>
              <a:r>
                <a:rPr lang="en-US" sz="2200" err="1">
                  <a:latin typeface="Verdana" panose="020B0604030504040204" pitchFamily="34" charset="0"/>
                  <a:ea typeface="Verdana" panose="020B0604030504040204" pitchFamily="34" charset="0"/>
                  <a:cs typeface="Verdana" panose="020B0604030504040204" pitchFamily="34" charset="0"/>
                </a:rPr>
                <a:t>Koffect</a:t>
              </a:r>
              <a:r>
                <a:rPr lang="en-US" sz="2200">
                  <a:latin typeface="Verdana" panose="020B0604030504040204" pitchFamily="34" charset="0"/>
                  <a:ea typeface="Verdana" panose="020B0604030504040204" pitchFamily="34" charset="0"/>
                  <a:cs typeface="Verdana" panose="020B0604030504040204" pitchFamily="34" charset="0"/>
                </a:rPr>
                <a:t> aims to build upon the foundations laid out by previous languages by emphasizing the context-oriented programming aspects. To help reduce cognitive load, </a:t>
              </a:r>
              <a:r>
                <a:rPr lang="en-US" sz="2200" err="1">
                  <a:latin typeface="Verdana" panose="020B0604030504040204" pitchFamily="34" charset="0"/>
                  <a:ea typeface="Verdana" panose="020B0604030504040204" pitchFamily="34" charset="0"/>
                  <a:cs typeface="Verdana" panose="020B0604030504040204" pitchFamily="34" charset="0"/>
                </a:rPr>
                <a:t>Koffect</a:t>
              </a:r>
              <a:r>
                <a:rPr lang="en-US" sz="2200">
                  <a:latin typeface="Verdana" panose="020B0604030504040204" pitchFamily="34" charset="0"/>
                  <a:ea typeface="Verdana" panose="020B0604030504040204" pitchFamily="34" charset="0"/>
                  <a:cs typeface="Verdana" panose="020B0604030504040204" pitchFamily="34" charset="0"/>
                </a:rPr>
                <a:t> aims to be as explicit as possible in context management.</a:t>
              </a:r>
            </a:p>
            <a:p>
              <a:pPr algn="ctr"/>
              <a:endParaRPr lang="en-US" sz="2200">
                <a:latin typeface="Verdana" panose="020B0604030504040204" pitchFamily="34" charset="0"/>
                <a:ea typeface="Verdana" panose="020B0604030504040204" pitchFamily="34" charset="0"/>
                <a:cs typeface="Verdana" panose="020B0604030504040204" pitchFamily="34" charset="0"/>
              </a:endParaRPr>
            </a:p>
            <a:p>
              <a:pPr algn="ctr"/>
              <a:r>
                <a:rPr lang="en-US" sz="2200">
                  <a:latin typeface="Verdana" panose="020B0604030504040204" pitchFamily="34" charset="0"/>
                  <a:ea typeface="Verdana" panose="020B0604030504040204" pitchFamily="34" charset="0"/>
                  <a:cs typeface="Verdana" panose="020B0604030504040204" pitchFamily="34" charset="0"/>
                </a:rPr>
                <a:t>Furthermore, </a:t>
              </a:r>
              <a:r>
                <a:rPr lang="en-US" sz="2200" err="1">
                  <a:latin typeface="Verdana" panose="020B0604030504040204" pitchFamily="34" charset="0"/>
                  <a:ea typeface="Verdana" panose="020B0604030504040204" pitchFamily="34" charset="0"/>
                  <a:cs typeface="Verdana" panose="020B0604030504040204" pitchFamily="34" charset="0"/>
                </a:rPr>
                <a:t>Koffect</a:t>
              </a:r>
              <a:r>
                <a:rPr lang="en-US" sz="2200">
                  <a:latin typeface="Verdana" panose="020B0604030504040204" pitchFamily="34" charset="0"/>
                  <a:ea typeface="Verdana" panose="020B0604030504040204" pitchFamily="34" charset="0"/>
                  <a:cs typeface="Verdana" panose="020B0604030504040204" pitchFamily="34" charset="0"/>
                </a:rPr>
                <a:t> aims to introduce the concept that contexts are not just additive to their environment but are also subtractive. Contexts may not only add more functionality, but they may restrict the functionality. The aim with this new concept is to have the language assist in ensuring the correctness of a program.</a:t>
              </a:r>
            </a:p>
          </p:txBody>
        </p:sp>
      </p:grpSp>
      <p:sp>
        <p:nvSpPr>
          <p:cNvPr id="3" name="Rectangle 2">
            <a:extLst>
              <a:ext uri="{FF2B5EF4-FFF2-40B4-BE49-F238E27FC236}">
                <a16:creationId xmlns:a16="http://schemas.microsoft.com/office/drawing/2014/main" id="{F180A9BC-1D41-9752-0DD2-0E7B42166095}"/>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7500" b="1">
                <a:latin typeface="Verdana" panose="020B0604030504040204" pitchFamily="34" charset="0"/>
                <a:ea typeface="Verdana" panose="020B0604030504040204" pitchFamily="34" charset="0"/>
                <a:cs typeface="Verdana" panose="020B0604030504040204" pitchFamily="34" charset="0"/>
              </a:rPr>
              <a:t>Intellectual Merits</a:t>
            </a:r>
          </a:p>
        </p:txBody>
      </p:sp>
    </p:spTree>
    <p:extLst>
      <p:ext uri="{BB962C8B-B14F-4D97-AF65-F5344CB8AC3E}">
        <p14:creationId xmlns:p14="http://schemas.microsoft.com/office/powerpoint/2010/main" val="3478330173"/>
      </p:ext>
    </p:extLst>
  </p:cSld>
  <p:clrMapOvr>
    <a:masterClrMapping/>
  </p:clrMapOvr>
  <mc:AlternateContent xmlns:mc="http://schemas.openxmlformats.org/markup-compatibility/2006" xmlns:p14="http://schemas.microsoft.com/office/powerpoint/2010/main">
    <mc:Choice Requires="p14">
      <p:transition spd="med" p14:dur="700" advTm="58252">
        <p:fade/>
      </p:transition>
    </mc:Choice>
    <mc:Fallback xmlns="">
      <p:transition spd="med" advTm="58252">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4A62D-6D83-290D-8C92-7751812D6079}"/>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8A4ECEC1-791A-A291-F7A8-D9A6576BCED7}"/>
              </a:ext>
            </a:extLst>
          </p:cNvPr>
          <p:cNvSpPr/>
          <p:nvPr/>
        </p:nvSpPr>
        <p:spPr>
          <a:xfrm>
            <a:off x="0" y="0"/>
            <a:ext cx="12192000" cy="6858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D5B256B-4990-8436-2E31-850F55FAF4E5}"/>
              </a:ext>
            </a:extLst>
          </p:cNvPr>
          <p:cNvGrpSpPr/>
          <p:nvPr/>
        </p:nvGrpSpPr>
        <p:grpSpPr>
          <a:xfrm>
            <a:off x="0" y="2040836"/>
            <a:ext cx="12192000" cy="4817164"/>
            <a:chOff x="0" y="2031564"/>
            <a:chExt cx="6096000" cy="4942000"/>
          </a:xfrm>
          <a:solidFill>
            <a:schemeClr val="accent1">
              <a:lumMod val="40000"/>
              <a:lumOff val="60000"/>
            </a:schemeClr>
          </a:solidFill>
          <a:effectLst/>
        </p:grpSpPr>
        <p:sp>
          <p:nvSpPr>
            <p:cNvPr id="4" name="Rectangle 3">
              <a:extLst>
                <a:ext uri="{FF2B5EF4-FFF2-40B4-BE49-F238E27FC236}">
                  <a16:creationId xmlns:a16="http://schemas.microsoft.com/office/drawing/2014/main" id="{71EDC2FD-2D79-96E1-5BE1-9110B86CEE8D}"/>
                </a:ext>
              </a:extLst>
            </p:cNvPr>
            <p:cNvSpPr/>
            <p:nvPr/>
          </p:nvSpPr>
          <p:spPr>
            <a:xfrm>
              <a:off x="0" y="2031564"/>
              <a:ext cx="6096000" cy="49420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C675CE2-E35C-E432-C3C0-6C4CBB610C80}"/>
                </a:ext>
              </a:extLst>
            </p:cNvPr>
            <p:cNvSpPr txBox="1"/>
            <p:nvPr/>
          </p:nvSpPr>
          <p:spPr>
            <a:xfrm>
              <a:off x="443948" y="2718562"/>
              <a:ext cx="5208104" cy="3568004"/>
            </a:xfrm>
            <a:prstGeom prst="rect">
              <a:avLst/>
            </a:prstGeom>
            <a:grpFill/>
            <a:ln>
              <a:noFill/>
            </a:ln>
          </p:spPr>
          <p:txBody>
            <a:bodyPr wrap="square" rtlCol="0">
              <a:spAutoFit/>
            </a:bodyPr>
            <a:lstStyle/>
            <a:p>
              <a:pPr algn="ctr"/>
              <a:r>
                <a:rPr lang="en-US" sz="2200" err="1">
                  <a:latin typeface="Verdana" panose="020B0604030504040204" pitchFamily="34" charset="0"/>
                  <a:ea typeface="Verdana" panose="020B0604030504040204" pitchFamily="34" charset="0"/>
                  <a:cs typeface="Verdana" panose="020B0604030504040204" pitchFamily="34" charset="0"/>
                </a:rPr>
                <a:t>Koffect</a:t>
              </a:r>
              <a:r>
                <a:rPr lang="en-US" sz="2200">
                  <a:latin typeface="Verdana" panose="020B0604030504040204" pitchFamily="34" charset="0"/>
                  <a:ea typeface="Verdana" panose="020B0604030504040204" pitchFamily="34" charset="0"/>
                  <a:cs typeface="Verdana" panose="020B0604030504040204" pitchFamily="34" charset="0"/>
                </a:rPr>
                <a:t> aims to build upon the foundations laid out by previous languages by emphasizing the context-oriented programming aspects. To help reduce cognitive load, </a:t>
              </a:r>
              <a:r>
                <a:rPr lang="en-US" sz="2200" err="1">
                  <a:latin typeface="Verdana" panose="020B0604030504040204" pitchFamily="34" charset="0"/>
                  <a:ea typeface="Verdana" panose="020B0604030504040204" pitchFamily="34" charset="0"/>
                  <a:cs typeface="Verdana" panose="020B0604030504040204" pitchFamily="34" charset="0"/>
                </a:rPr>
                <a:t>Koffect</a:t>
              </a:r>
              <a:r>
                <a:rPr lang="en-US" sz="2200">
                  <a:latin typeface="Verdana" panose="020B0604030504040204" pitchFamily="34" charset="0"/>
                  <a:ea typeface="Verdana" panose="020B0604030504040204" pitchFamily="34" charset="0"/>
                  <a:cs typeface="Verdana" panose="020B0604030504040204" pitchFamily="34" charset="0"/>
                </a:rPr>
                <a:t> aims to be as explicit as possible in context management.</a:t>
              </a:r>
            </a:p>
            <a:p>
              <a:pPr algn="ctr"/>
              <a:endParaRPr lang="en-US" sz="2200">
                <a:latin typeface="Verdana" panose="020B0604030504040204" pitchFamily="34" charset="0"/>
                <a:ea typeface="Verdana" panose="020B0604030504040204" pitchFamily="34" charset="0"/>
                <a:cs typeface="Verdana" panose="020B0604030504040204" pitchFamily="34" charset="0"/>
              </a:endParaRPr>
            </a:p>
            <a:p>
              <a:pPr algn="ctr"/>
              <a:r>
                <a:rPr lang="en-US" sz="2200">
                  <a:latin typeface="Verdana" panose="020B0604030504040204" pitchFamily="34" charset="0"/>
                  <a:ea typeface="Verdana" panose="020B0604030504040204" pitchFamily="34" charset="0"/>
                  <a:cs typeface="Verdana" panose="020B0604030504040204" pitchFamily="34" charset="0"/>
                </a:rPr>
                <a:t>Furthermore, </a:t>
              </a:r>
              <a:r>
                <a:rPr lang="en-US" sz="2200" err="1">
                  <a:latin typeface="Verdana" panose="020B0604030504040204" pitchFamily="34" charset="0"/>
                  <a:ea typeface="Verdana" panose="020B0604030504040204" pitchFamily="34" charset="0"/>
                  <a:cs typeface="Verdana" panose="020B0604030504040204" pitchFamily="34" charset="0"/>
                </a:rPr>
                <a:t>Koffect</a:t>
              </a:r>
              <a:r>
                <a:rPr lang="en-US" sz="2200">
                  <a:latin typeface="Verdana" panose="020B0604030504040204" pitchFamily="34" charset="0"/>
                  <a:ea typeface="Verdana" panose="020B0604030504040204" pitchFamily="34" charset="0"/>
                  <a:cs typeface="Verdana" panose="020B0604030504040204" pitchFamily="34" charset="0"/>
                </a:rPr>
                <a:t> aims to introduce the concept that contexts are not just additive to their environment but are also subtractive. Contexts may not only add more functionality, but they may restrict the functionality. The aim with this new concept is to have the language assist in ensuring the correctness of a program.</a:t>
              </a:r>
            </a:p>
          </p:txBody>
        </p:sp>
      </p:grpSp>
      <p:sp>
        <p:nvSpPr>
          <p:cNvPr id="3" name="Rectangle 2">
            <a:extLst>
              <a:ext uri="{FF2B5EF4-FFF2-40B4-BE49-F238E27FC236}">
                <a16:creationId xmlns:a16="http://schemas.microsoft.com/office/drawing/2014/main" id="{A7149EEA-4C6F-1EFD-CD52-32C742386B4B}"/>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7500" b="1">
                <a:latin typeface="Verdana" panose="020B0604030504040204" pitchFamily="34" charset="0"/>
                <a:ea typeface="Verdana" panose="020B0604030504040204" pitchFamily="34" charset="0"/>
                <a:cs typeface="Verdana" panose="020B0604030504040204" pitchFamily="34" charset="0"/>
              </a:rPr>
              <a:t>Intellectual Merits</a:t>
            </a:r>
          </a:p>
        </p:txBody>
      </p:sp>
    </p:spTree>
    <p:extLst>
      <p:ext uri="{BB962C8B-B14F-4D97-AF65-F5344CB8AC3E}">
        <p14:creationId xmlns:p14="http://schemas.microsoft.com/office/powerpoint/2010/main" val="2513069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8252">
        <p159:morph option="byObject"/>
      </p:transition>
    </mc:Choice>
    <mc:Fallback xmlns="">
      <p:transition spd="slow" advTm="58252">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38579-4BEE-B4CD-A263-1C3347F36372}"/>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2AB24966-86C5-519B-2759-C8589CF72E93}"/>
              </a:ext>
            </a:extLst>
          </p:cNvPr>
          <p:cNvSpPr/>
          <p:nvPr/>
        </p:nvSpPr>
        <p:spPr>
          <a:xfrm>
            <a:off x="0" y="0"/>
            <a:ext cx="1219200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BF33145-CDAD-FA12-E48A-FACC26213F82}"/>
              </a:ext>
            </a:extLst>
          </p:cNvPr>
          <p:cNvGrpSpPr/>
          <p:nvPr/>
        </p:nvGrpSpPr>
        <p:grpSpPr>
          <a:xfrm>
            <a:off x="0" y="-4817164"/>
            <a:ext cx="12192000" cy="4817164"/>
            <a:chOff x="0" y="-3550712"/>
            <a:chExt cx="6096000" cy="4942000"/>
          </a:xfrm>
          <a:solidFill>
            <a:schemeClr val="accent1">
              <a:lumMod val="40000"/>
              <a:lumOff val="60000"/>
            </a:schemeClr>
          </a:solidFill>
          <a:effectLst/>
        </p:grpSpPr>
        <p:sp>
          <p:nvSpPr>
            <p:cNvPr id="14" name="Rectangle 13">
              <a:extLst>
                <a:ext uri="{FF2B5EF4-FFF2-40B4-BE49-F238E27FC236}">
                  <a16:creationId xmlns:a16="http://schemas.microsoft.com/office/drawing/2014/main" id="{D4D31446-025E-A10F-5975-7B043AE5212E}"/>
                </a:ext>
              </a:extLst>
            </p:cNvPr>
            <p:cNvSpPr/>
            <p:nvPr/>
          </p:nvSpPr>
          <p:spPr>
            <a:xfrm>
              <a:off x="0" y="-3550712"/>
              <a:ext cx="6096000" cy="4942000"/>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FCA0DC4-FC8E-EEB7-5A23-E093F3491CE9}"/>
                </a:ext>
              </a:extLst>
            </p:cNvPr>
            <p:cNvSpPr txBox="1"/>
            <p:nvPr/>
          </p:nvSpPr>
          <p:spPr>
            <a:xfrm>
              <a:off x="443948" y="-2832139"/>
              <a:ext cx="5208104" cy="3504853"/>
            </a:xfrm>
            <a:prstGeom prst="rect">
              <a:avLst/>
            </a:prstGeom>
            <a:grpFill/>
            <a:ln>
              <a:noFill/>
            </a:ln>
          </p:spPr>
          <p:txBody>
            <a:bodyPr wrap="square" rtlCol="0">
              <a:spAutoFit/>
            </a:bodyPr>
            <a:lstStyle/>
            <a:p>
              <a:pPr algn="ctr"/>
              <a:r>
                <a:rPr lang="en-US" sz="2400">
                  <a:latin typeface="Verdana" panose="020B0604030504040204" pitchFamily="34" charset="0"/>
                  <a:ea typeface="Verdana" panose="020B0604030504040204" pitchFamily="34" charset="0"/>
                  <a:cs typeface="Verdana" panose="020B0604030504040204" pitchFamily="34" charset="0"/>
                </a:rPr>
                <a:t>With </a:t>
              </a:r>
              <a:r>
                <a:rPr lang="en-US" sz="2400" err="1">
                  <a:latin typeface="Verdana" panose="020B0604030504040204" pitchFamily="34" charset="0"/>
                  <a:ea typeface="Verdana" panose="020B0604030504040204" pitchFamily="34" charset="0"/>
                  <a:cs typeface="Verdana" panose="020B0604030504040204" pitchFamily="34" charset="0"/>
                </a:rPr>
                <a:t>Koffect’s</a:t>
              </a:r>
              <a:r>
                <a:rPr lang="en-US" sz="2400">
                  <a:latin typeface="Verdana" panose="020B0604030504040204" pitchFamily="34" charset="0"/>
                  <a:ea typeface="Verdana" panose="020B0604030504040204" pitchFamily="34" charset="0"/>
                  <a:cs typeface="Verdana" panose="020B0604030504040204" pitchFamily="34" charset="0"/>
                </a:rPr>
                <a:t> focus on context-oriented programming, it will allow for code written in </a:t>
              </a:r>
              <a:r>
                <a:rPr lang="en-US" sz="2400" err="1">
                  <a:latin typeface="Verdana" panose="020B0604030504040204" pitchFamily="34" charset="0"/>
                  <a:ea typeface="Verdana" panose="020B0604030504040204" pitchFamily="34" charset="0"/>
                  <a:cs typeface="Verdana" panose="020B0604030504040204" pitchFamily="34" charset="0"/>
                </a:rPr>
                <a:t>Koffect</a:t>
              </a:r>
              <a:r>
                <a:rPr lang="en-US" sz="2400">
                  <a:latin typeface="Verdana" panose="020B0604030504040204" pitchFamily="34" charset="0"/>
                  <a:ea typeface="Verdana" panose="020B0604030504040204" pitchFamily="34" charset="0"/>
                  <a:cs typeface="Verdana" panose="020B0604030504040204" pitchFamily="34" charset="0"/>
                </a:rPr>
                <a:t> to better model real world contextual dependent situations with minimal boilerplate. This will allow for developers to better model the business logic of their application, improving development speed as well as developer happiness to help bring better and safer software into the world. Furthermore, it would help developers to break into heavily contextual problem spaces that were previously difficult to model in other programming languages.</a:t>
              </a:r>
            </a:p>
          </p:txBody>
        </p:sp>
      </p:grpSp>
      <p:sp>
        <p:nvSpPr>
          <p:cNvPr id="3" name="Rectangle 2">
            <a:extLst>
              <a:ext uri="{FF2B5EF4-FFF2-40B4-BE49-F238E27FC236}">
                <a16:creationId xmlns:a16="http://schemas.microsoft.com/office/drawing/2014/main" id="{72779912-9146-D4B2-0D08-405144033CE5}"/>
              </a:ext>
            </a:extLst>
          </p:cNvPr>
          <p:cNvSpPr/>
          <p:nvPr/>
        </p:nvSpPr>
        <p:spPr>
          <a:xfrm>
            <a:off x="0" y="0"/>
            <a:ext cx="12192000" cy="2345635"/>
          </a:xfrm>
          <a:prstGeom prst="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7500" b="1">
                <a:latin typeface="Verdana" panose="020B0604030504040204" pitchFamily="34" charset="0"/>
                <a:ea typeface="Verdana" panose="020B0604030504040204" pitchFamily="34" charset="0"/>
                <a:cs typeface="Verdana" panose="020B0604030504040204" pitchFamily="34" charset="0"/>
              </a:rPr>
              <a:t>Broader Impacts</a:t>
            </a:r>
          </a:p>
        </p:txBody>
      </p:sp>
    </p:spTree>
    <p:extLst>
      <p:ext uri="{BB962C8B-B14F-4D97-AF65-F5344CB8AC3E}">
        <p14:creationId xmlns:p14="http://schemas.microsoft.com/office/powerpoint/2010/main" val="1219481951"/>
      </p:ext>
    </p:extLst>
  </p:cSld>
  <p:clrMapOvr>
    <a:masterClrMapping/>
  </p:clrMapOvr>
  <mc:AlternateContent xmlns:mc="http://schemas.openxmlformats.org/markup-compatibility/2006" xmlns:p14="http://schemas.microsoft.com/office/powerpoint/2010/main">
    <mc:Choice Requires="p14">
      <p:transition spd="med" p14:dur="700" advTm="2900">
        <p:fade/>
      </p:transition>
    </mc:Choice>
    <mc:Fallback xmlns="">
      <p:transition spd="med" advTm="2900">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087f5d4-6cb2-45d8-af19-5054a2a2e3c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4A4E3EDCC2352489074F7B035E5F10D" ma:contentTypeVersion="13" ma:contentTypeDescription="Create a new document." ma:contentTypeScope="" ma:versionID="2ff61e089526aebfe8073b57460472f9">
  <xsd:schema xmlns:xsd="http://www.w3.org/2001/XMLSchema" xmlns:xs="http://www.w3.org/2001/XMLSchema" xmlns:p="http://schemas.microsoft.com/office/2006/metadata/properties" xmlns:ns3="9087f5d4-6cb2-45d8-af19-5054a2a2e3ce" xmlns:ns4="cc6ade62-201a-4138-8aa8-e85de58646b4" targetNamespace="http://schemas.microsoft.com/office/2006/metadata/properties" ma:root="true" ma:fieldsID="67c359c9816fcf152731b1560c77061a" ns3:_="" ns4:_="">
    <xsd:import namespace="9087f5d4-6cb2-45d8-af19-5054a2a2e3ce"/>
    <xsd:import namespace="cc6ade62-201a-4138-8aa8-e85de58646b4"/>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GenerationTime" minOccurs="0"/>
                <xsd:element ref="ns3:MediaServiceEventHashCode" minOccurs="0"/>
                <xsd:element ref="ns3:MediaServiceDateTaken" minOccurs="0"/>
                <xsd:element ref="ns3:MediaServiceSystemTags" minOccurs="0"/>
                <xsd:element ref="ns3:MediaLengthInSecond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087f5d4-6cb2-45d8-af19-5054a2a2e3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SystemTags" ma:index="18" nillable="true" ma:displayName="MediaServiceSystemTags" ma:hidden="true" ma:internalName="MediaServiceSystemTags" ma:readOnly="true">
      <xsd:simpleType>
        <xsd:restriction base="dms:Note"/>
      </xsd:simpleType>
    </xsd:element>
    <xsd:element name="MediaLengthInSeconds" ma:index="19" nillable="true" ma:displayName="MediaLengthInSeconds" ma:hidden="true" ma:internalName="MediaLengthInSeconds" ma:readOnly="true">
      <xsd:simpleType>
        <xsd:restriction base="dms:Unknown"/>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c6ade62-201a-4138-8aa8-e85de58646b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0DEE6E1-9B94-4019-A3D9-28AFFEB23082}">
  <ds:schemaRefs>
    <ds:schemaRef ds:uri="9087f5d4-6cb2-45d8-af19-5054a2a2e3ce"/>
    <ds:schemaRef ds:uri="http://schemas.microsoft.com/office/2006/metadata/properties"/>
    <ds:schemaRef ds:uri="http://schemas.microsoft.com/office/2006/documentManagement/types"/>
    <ds:schemaRef ds:uri="http://www.w3.org/XML/1998/namespace"/>
    <ds:schemaRef ds:uri="http://purl.org/dc/elements/1.1/"/>
    <ds:schemaRef ds:uri="http://purl.org/dc/terms/"/>
    <ds:schemaRef ds:uri="http://schemas.microsoft.com/office/infopath/2007/PartnerControls"/>
    <ds:schemaRef ds:uri="http://purl.org/dc/dcmitype/"/>
    <ds:schemaRef ds:uri="http://schemas.openxmlformats.org/package/2006/metadata/core-properties"/>
    <ds:schemaRef ds:uri="cc6ade62-201a-4138-8aa8-e85de58646b4"/>
  </ds:schemaRefs>
</ds:datastoreItem>
</file>

<file path=customXml/itemProps2.xml><?xml version="1.0" encoding="utf-8"?>
<ds:datastoreItem xmlns:ds="http://schemas.openxmlformats.org/officeDocument/2006/customXml" ds:itemID="{3B7F497B-9C28-4F25-AC41-CDEFAC5BCA22}">
  <ds:schemaRefs>
    <ds:schemaRef ds:uri="9087f5d4-6cb2-45d8-af19-5054a2a2e3ce"/>
    <ds:schemaRef ds:uri="cc6ade62-201a-4138-8aa8-e85de58646b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5C80AE4-E2FB-429F-BCC1-693178545DB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CS5001_Fall_Design_Presentation</Template>
  <TotalTime>0</TotalTime>
  <Words>4102</Words>
  <Application>Microsoft Office PowerPoint</Application>
  <PresentationFormat>Widescreen</PresentationFormat>
  <Paragraphs>276</Paragraphs>
  <Slides>41</Slides>
  <Notes>40</Notes>
  <HiddenSlides>19</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Calibri Light</vt:lpstr>
      <vt:lpstr>Verdana</vt:lpstr>
      <vt:lpstr>Office Theme</vt:lpstr>
      <vt:lpstr>Koffect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Koffect</dc:title>
  <dc:creator>Chao, Jaran (chaojl)</dc:creator>
  <cp:lastModifiedBy>Chao, Jaran (chaojl)</cp:lastModifiedBy>
  <cp:revision>2</cp:revision>
  <dcterms:created xsi:type="dcterms:W3CDTF">2024-02-16T06:13:04Z</dcterms:created>
  <dcterms:modified xsi:type="dcterms:W3CDTF">2024-04-13T05:58:05Z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0x01010094A4E3EDCC2352489074F7B035E5F10D</vt:lpwstr>
  </property>
</Properties>
</file>